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5143500" cx="9144000"/>
  <p:notesSz cx="6858000" cy="9144000"/>
  <p:embeddedFontLst>
    <p:embeddedFont>
      <p:font typeface="Oswald Medium"/>
      <p:regular r:id="rId57"/>
      <p:bold r:id="rId58"/>
    </p:embeddedFont>
    <p:embeddedFont>
      <p:font typeface="Fira Sans Extra Condensed Medium"/>
      <p:regular r:id="rId59"/>
      <p:bold r:id="rId60"/>
      <p:italic r:id="rId61"/>
      <p:boldItalic r:id="rId62"/>
    </p:embeddedFont>
    <p:embeddedFont>
      <p:font typeface="Livvic"/>
      <p:regular r:id="rId63"/>
      <p:bold r:id="rId64"/>
      <p:italic r:id="rId65"/>
      <p:boldItalic r:id="rId66"/>
    </p:embeddedFont>
    <p:embeddedFont>
      <p:font typeface="Helvetica Neue"/>
      <p:regular r:id="rId67"/>
      <p:bold r:id="rId68"/>
      <p:italic r:id="rId69"/>
      <p:boldItalic r:id="rId70"/>
    </p:embeddedFont>
    <p:embeddedFont>
      <p:font typeface="Catamaran Light"/>
      <p:regular r:id="rId71"/>
      <p:bold r:id="rId72"/>
    </p:embeddedFont>
    <p:embeddedFont>
      <p:font typeface="Oswald"/>
      <p:regular r:id="rId73"/>
      <p:bold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Oswald-regular.fntdata"/><Relationship Id="rId72" Type="http://schemas.openxmlformats.org/officeDocument/2006/relationships/font" Target="fonts/CatamaranLight-bold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74" Type="http://schemas.openxmlformats.org/officeDocument/2006/relationships/font" Target="fonts/Oswald-bold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CatamaranLight-regular.fntdata"/><Relationship Id="rId70" Type="http://schemas.openxmlformats.org/officeDocument/2006/relationships/font" Target="fonts/HelveticaNeue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FiraSansExtraCondensedMedium-boldItalic.fntdata"/><Relationship Id="rId61" Type="http://schemas.openxmlformats.org/officeDocument/2006/relationships/font" Target="fonts/FiraSansExtraCondensedMedium-italic.fntdata"/><Relationship Id="rId20" Type="http://schemas.openxmlformats.org/officeDocument/2006/relationships/slide" Target="slides/slide15.xml"/><Relationship Id="rId64" Type="http://schemas.openxmlformats.org/officeDocument/2006/relationships/font" Target="fonts/Livvic-bold.fntdata"/><Relationship Id="rId63" Type="http://schemas.openxmlformats.org/officeDocument/2006/relationships/font" Target="fonts/Livvic-regular.fntdata"/><Relationship Id="rId22" Type="http://schemas.openxmlformats.org/officeDocument/2006/relationships/slide" Target="slides/slide17.xml"/><Relationship Id="rId66" Type="http://schemas.openxmlformats.org/officeDocument/2006/relationships/font" Target="fonts/Livvic-boldItalic.fntdata"/><Relationship Id="rId21" Type="http://schemas.openxmlformats.org/officeDocument/2006/relationships/slide" Target="slides/slide16.xml"/><Relationship Id="rId65" Type="http://schemas.openxmlformats.org/officeDocument/2006/relationships/font" Target="fonts/Livvic-italic.fntdata"/><Relationship Id="rId24" Type="http://schemas.openxmlformats.org/officeDocument/2006/relationships/slide" Target="slides/slide19.xml"/><Relationship Id="rId68" Type="http://schemas.openxmlformats.org/officeDocument/2006/relationships/font" Target="fonts/HelveticaNeue-bold.fntdata"/><Relationship Id="rId23" Type="http://schemas.openxmlformats.org/officeDocument/2006/relationships/slide" Target="slides/slide18.xml"/><Relationship Id="rId67" Type="http://schemas.openxmlformats.org/officeDocument/2006/relationships/font" Target="fonts/HelveticaNeue-regular.fntdata"/><Relationship Id="rId60" Type="http://schemas.openxmlformats.org/officeDocument/2006/relationships/font" Target="fonts/FiraSansExtraCondensedMedium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HelveticaNeue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OswaldMedium-regular.fntdata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FiraSansExtraCondensedMedium-regular.fntdata"/><Relationship Id="rId14" Type="http://schemas.openxmlformats.org/officeDocument/2006/relationships/slide" Target="slides/slide9.xml"/><Relationship Id="rId58" Type="http://schemas.openxmlformats.org/officeDocument/2006/relationships/font" Target="fonts/OswaldMedium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e74e3fd0c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ce74e3fd0c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ceda3a6b2b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ceda3a6b2b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</a:rPr>
              <a:t>Order Fulfillment Time: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</a:rPr>
              <a:t>Objective: Validate that duration of preparation process in the warehouse takes 2 days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</a:rPr>
              <a:t>Measurement: order date &amp; ready to ship date → Measures the time from the reception of the order until it is ready to be shipped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ceda3a6b2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ceda3a6b2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Order Processing Time: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Objective: Validate the time that the whole procedure takes, form order reception to arriva scan date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Measurement: Measures the time of the whole process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ceda3a6b2b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ceda3a6b2b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ceda3a6b2b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ceda3a6b2b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data examination, cleaning and visualization of the results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ce74e3fd1b_1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ce74e3fd1b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We discuss here the data that has been given to us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The raw data provided was given in different worksheets which proves the data is not very consistent and reliable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ceda3a6b2b_2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ceda3a6b2b_2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We discuss here the data that has been given to us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The raw data provided was given in different worksheets which proves the data is not very consistent and reliable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ceda3a6b2b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ceda3a6b2b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We discuss here the data that has been given to us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The raw data provided was given in different worksheets which proves the data is not very consistent and reliable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ceda3a6b2b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ceda3a6b2b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We discuss here the data that has been given to us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The raw data provided was given in different worksheets which proves the data is not very consistent and reliable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ce74e3fd1b_1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ce74e3fd1b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Begin first cleaning process and showcase the first columns we deleted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ce74e3fd1b_1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ce74e3fd1b_1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Begin first cleaning process and showcase the first columns we deleted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ce74e3fd0c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ce74e3fd0c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ce74e3fd1b_1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ce74e3fd1b_1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Begin first cleaning process and showcase the first columns we deleted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ce74e3fd1b_1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ce74e3fd1b_1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Begin first cleaning process and showcase the first columns we deleted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ceda3a6b2b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ceda3a6b2b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Begin first cleaning process and showcase the first columns we deleted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ce74e3fd1b_1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2ce74e3fd1b_1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Order Fulfillment Process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Compared the data  “Order Date” &amp; </a:t>
            </a:r>
            <a:r>
              <a:rPr lang="de">
                <a:solidFill>
                  <a:schemeClr val="dk1"/>
                </a:solidFill>
              </a:rPr>
              <a:t>“Ready to Ship Date”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ceda3a6b2b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ceda3a6b2b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Order Fulfillment Process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Compared the data  “Order Date” &amp; </a:t>
            </a:r>
            <a:r>
              <a:rPr lang="de">
                <a:solidFill>
                  <a:schemeClr val="dk1"/>
                </a:solidFill>
              </a:rPr>
              <a:t>“Ready to Ship Date”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ce74e3fd1b_1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2ce74e3fd1b_1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Order Fulfillment Process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Compared the data  “Order Date” &amp; </a:t>
            </a:r>
            <a:r>
              <a:rPr lang="de">
                <a:solidFill>
                  <a:schemeClr val="dk1"/>
                </a:solidFill>
              </a:rPr>
              <a:t>“Ready to Ship Date”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ceda3a6b2b_2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2ceda3a6b2b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Order Fulfillment Process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Compared the data  “Order Date” &amp; </a:t>
            </a:r>
            <a:r>
              <a:rPr lang="de">
                <a:solidFill>
                  <a:schemeClr val="dk1"/>
                </a:solidFill>
              </a:rPr>
              <a:t>“Ready to Ship Date”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ceda3a6b2b_2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2ceda3a6b2b_2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Order Fulfillment Process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Compared the data  “Order Date” &amp; </a:t>
            </a:r>
            <a:r>
              <a:rPr lang="de">
                <a:solidFill>
                  <a:schemeClr val="dk1"/>
                </a:solidFill>
              </a:rPr>
              <a:t>“Ready to Ship Date”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ceda3a6b2b_2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2ceda3a6b2b_2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Order Fulfillment Process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Compared the data  “Order Date” &amp; </a:t>
            </a:r>
            <a:r>
              <a:rPr lang="de">
                <a:solidFill>
                  <a:schemeClr val="dk1"/>
                </a:solidFill>
              </a:rPr>
              <a:t>“Ready to Ship Date”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ceda3a6b2b_2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ceda3a6b2b_2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Order Fulfillment Process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Compared the data  “Order Date” &amp; </a:t>
            </a:r>
            <a:r>
              <a:rPr lang="de">
                <a:solidFill>
                  <a:schemeClr val="dk1"/>
                </a:solidFill>
              </a:rPr>
              <a:t>“Ready to Ship Date”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ceda3a6b2b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ceda3a6b2b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ce74e3fd1b_1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2ce74e3fd1b_1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add dates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ceda3a6b2b_2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ceda3a6b2b_2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add dates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ce74e3fd1b_1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2ce74e3fd1b_1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add dates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ce74e3fd1b_1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2ce74e3fd1b_1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add dates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ce74e3fd1b_1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ce74e3fd1b_1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double checked it with pick up date too and got slightly different results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ceda3a6b2b_2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2ceda3a6b2b_2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double checked it with pick up date too and got slightly different results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ce74e3fd1b_1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2ce74e3fd1b_1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double checked it with pick up date too and got slightly different results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ceda3a6b2b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2ceda3a6b2b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2ceda3a6b2b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2ceda3a6b2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ceda3a6b2b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2ceda3a6b2b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ce74e3fd1b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ce74e3fd1b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Describe the company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Explain the flowchart that reflects the process and add the flowchart explanation (with </a:t>
            </a:r>
            <a:r>
              <a:rPr lang="de">
                <a:solidFill>
                  <a:schemeClr val="dk1"/>
                </a:solidFill>
              </a:rPr>
              <a:t>the data that we’ve been given that the “full color boxes” are full data and thr transparent ones are not reliable partial data but we took it as “accurate”)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assumptions on the data given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showcase the </a:t>
            </a:r>
            <a:r>
              <a:rPr lang="de"/>
              <a:t>procedure and present the data that we’ve been given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2ceda3a6b2b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2ceda3a6b2b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ceda3a6b2b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2ceda3a6b2b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ceda3a6b2b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2ceda3a6b2b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ceda3a6b2b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2ceda3a6b2b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2ce74e3fd1b_1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2ce74e3fd1b_1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finally I want to wrap up our findings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as you saw earlier: </a:t>
            </a:r>
            <a:r>
              <a:rPr b="1" lang="de"/>
              <a:t>preparation of order in warehouse</a:t>
            </a:r>
            <a:r>
              <a:rPr lang="de"/>
              <a:t> takes much longer than the 2 days you assumed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de"/>
              <a:t>only 20% of the orders are prepared in the assumed 2 days, while 69% are late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de"/>
              <a:t>so we suggest to </a:t>
            </a:r>
            <a:r>
              <a:rPr b="1" lang="de"/>
              <a:t>decrease the preparation time</a:t>
            </a:r>
            <a:r>
              <a:rPr lang="de"/>
              <a:t> in the warehouse to the 2 days you assumed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the next task is, that you told us standard orders would be loaded the day after they are ready to ship - and express ones leave the warehouse the same day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we found out for express it’s as you assumed, so we suggest you </a:t>
            </a:r>
            <a:r>
              <a:rPr b="1" lang="de"/>
              <a:t>decrease the loading time for standard orders</a:t>
            </a:r>
            <a:r>
              <a:rPr lang="de"/>
              <a:t> to the time you need for express orders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and we also found out that the average time, the delivery company takes to deliver the packages, is 4 days and not the assumed 3 days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de"/>
              <a:t>as we don’t have accurate data in the delivery process, we need to get real data from there to see if something can be changed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2ceda3a6b2b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2ceda3a6b2b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in the overall process we found out you have a large time period for the orders to be prepared and </a:t>
            </a:r>
            <a:r>
              <a:rPr lang="de"/>
              <a:t>delivered to the customer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in the graph the black lines show the 95 % of all packages to be delivered in this amount of days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it takes for example from 8 to 15 days n mondays and especially when customers order on saturdays 95 % of the packages are delivered within three or even eleven days - that’s quite a large time period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there is no consistency in delivery time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de"/>
              <a:t>so one goal could be to have the same preparation and delivery time for every weekday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2ceda3a6b2b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2ceda3a6b2b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we also found out that in summary the express delivery is faster than the standard one - although there was no difference in the loading time as you assumed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de"/>
              <a:t>apparently express </a:t>
            </a:r>
            <a:r>
              <a:rPr lang="de"/>
              <a:t>deliveries</a:t>
            </a:r>
            <a:r>
              <a:rPr lang="de"/>
              <a:t> go faster through the warehouse but we aren’t sure as we have no data there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2ceda3a6b2b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2ceda3a6b2b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as we could see before, the processes in the different parts (warehouse, loading) take way longer than you assumed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you can decrease your preparation time by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de">
                <a:solidFill>
                  <a:schemeClr val="dk1"/>
                </a:solidFill>
              </a:rPr>
              <a:t>take a look at the </a:t>
            </a:r>
            <a:r>
              <a:rPr b="1" lang="de">
                <a:solidFill>
                  <a:schemeClr val="dk1"/>
                </a:solidFill>
              </a:rPr>
              <a:t>efficiency of your workflow</a:t>
            </a:r>
            <a:r>
              <a:rPr lang="de">
                <a:solidFill>
                  <a:schemeClr val="dk1"/>
                </a:solidFill>
              </a:rPr>
              <a:t> in the warehouse (order preparation) and the loading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de">
                <a:solidFill>
                  <a:schemeClr val="dk1"/>
                </a:solidFill>
              </a:rPr>
              <a:t>NEXT SLIDE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de">
                <a:solidFill>
                  <a:schemeClr val="dk1"/>
                </a:solidFill>
              </a:rPr>
              <a:t>i</a:t>
            </a:r>
            <a:r>
              <a:rPr lang="de">
                <a:solidFill>
                  <a:schemeClr val="dk1"/>
                </a:solidFill>
              </a:rPr>
              <a:t>ncrease the </a:t>
            </a:r>
            <a:r>
              <a:rPr b="1" lang="de">
                <a:solidFill>
                  <a:schemeClr val="dk1"/>
                </a:solidFill>
              </a:rPr>
              <a:t>amount of measurements in the warehouse process</a:t>
            </a:r>
            <a:r>
              <a:rPr lang="de">
                <a:solidFill>
                  <a:schemeClr val="dk1"/>
                </a:solidFill>
              </a:rPr>
              <a:t> as it seems to be most time consuming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de">
                <a:solidFill>
                  <a:schemeClr val="dk1"/>
                </a:solidFill>
              </a:rPr>
              <a:t>so we might find out the real time the orders take to be prepared in the warehouse, loaded and delivered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de">
                <a:solidFill>
                  <a:schemeClr val="dk1"/>
                </a:solidFill>
              </a:rPr>
              <a:t>arrows: new datapoints could be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de">
                <a:solidFill>
                  <a:schemeClr val="dk1"/>
                </a:solidFill>
              </a:rPr>
              <a:t>at the beginning of the preparation process to get some information about the time between ordering and starting preparing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de">
                <a:solidFill>
                  <a:schemeClr val="dk1"/>
                </a:solidFill>
              </a:rPr>
              <a:t>at the end of the preparation process to know the real duration of the preparation process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de">
                <a:solidFill>
                  <a:schemeClr val="dk1"/>
                </a:solidFill>
              </a:rPr>
              <a:t>we also need confident data about the “ready to ship” point to have exact informations when the orders leave the muesli company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de">
                <a:solidFill>
                  <a:schemeClr val="dk1"/>
                </a:solidFill>
              </a:rPr>
              <a:t>and it would also be useful to get informations from the delivery company when the endusers finally receives their goods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de">
                <a:solidFill>
                  <a:schemeClr val="dk1"/>
                </a:solidFill>
              </a:rPr>
              <a:t>so finally do you want to discuss about our conclusions or do you have any further tasks to talk about?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2ceda3a6b2b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2ceda3a6b2b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de">
                <a:solidFill>
                  <a:schemeClr val="dk1"/>
                </a:solidFill>
              </a:rPr>
              <a:t>as we could see before, the processes in the different parts (warehouse, loading) take way longer than you assumed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de">
                <a:solidFill>
                  <a:schemeClr val="dk1"/>
                </a:solidFill>
              </a:rPr>
              <a:t>you can decrease your preparation time by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de">
                <a:solidFill>
                  <a:schemeClr val="dk1"/>
                </a:solidFill>
              </a:rPr>
              <a:t>take a look at the </a:t>
            </a:r>
            <a:r>
              <a:rPr b="1" lang="de">
                <a:solidFill>
                  <a:schemeClr val="dk1"/>
                </a:solidFill>
              </a:rPr>
              <a:t>efficiency of your workflow</a:t>
            </a:r>
            <a:r>
              <a:rPr lang="de">
                <a:solidFill>
                  <a:schemeClr val="dk1"/>
                </a:solidFill>
              </a:rPr>
              <a:t> in the warehouse (order preparation) and the loading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de">
                <a:solidFill>
                  <a:schemeClr val="dk1"/>
                </a:solidFill>
              </a:rPr>
              <a:t>NEXT SLIDE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de">
                <a:solidFill>
                  <a:schemeClr val="dk1"/>
                </a:solidFill>
              </a:rPr>
              <a:t>increase the </a:t>
            </a:r>
            <a:r>
              <a:rPr b="1" lang="de">
                <a:solidFill>
                  <a:schemeClr val="dk1"/>
                </a:solidFill>
              </a:rPr>
              <a:t>amount of measurements in the warehouse process</a:t>
            </a:r>
            <a:r>
              <a:rPr lang="de">
                <a:solidFill>
                  <a:schemeClr val="dk1"/>
                </a:solidFill>
              </a:rPr>
              <a:t> as it seems to be most time consuming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de">
                <a:solidFill>
                  <a:schemeClr val="dk1"/>
                </a:solidFill>
              </a:rPr>
              <a:t>so we might find out the real time the orders take to be prepared in the warehouse, loaded and delivered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de">
                <a:solidFill>
                  <a:schemeClr val="dk1"/>
                </a:solidFill>
              </a:rPr>
              <a:t>arrows: new datapoints could be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de">
                <a:solidFill>
                  <a:schemeClr val="dk1"/>
                </a:solidFill>
              </a:rPr>
              <a:t>at the beginning of the preparation process to get some information about the time between ordering and starting preparing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de">
                <a:solidFill>
                  <a:schemeClr val="dk1"/>
                </a:solidFill>
              </a:rPr>
              <a:t>at the end of the preparation process to know the real duration of the preparation process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de">
                <a:solidFill>
                  <a:schemeClr val="dk1"/>
                </a:solidFill>
              </a:rPr>
              <a:t>we also need confident data about the “ready to ship” point to have exact informations when the orders leave the muesli company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de">
                <a:solidFill>
                  <a:schemeClr val="dk1"/>
                </a:solidFill>
              </a:rPr>
              <a:t>and it would also be useful to get informations from the delivery company when the endusers finally receives their goods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2ceda3a6b2b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2ceda3a6b2b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as we could see before, the processes in the different parts (warehouse, loading) take way longer than you assumed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you can decrease your delivery time by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de"/>
              <a:t>take a look at the </a:t>
            </a:r>
            <a:r>
              <a:rPr b="1" lang="de"/>
              <a:t>efficiency of your workflow</a:t>
            </a:r>
            <a:r>
              <a:rPr lang="de"/>
              <a:t> in the warehouse and the loading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de"/>
              <a:t>increase the </a:t>
            </a:r>
            <a:r>
              <a:rPr b="1" lang="de"/>
              <a:t>amount of measurements in the warehouse process</a:t>
            </a:r>
            <a:r>
              <a:rPr lang="de"/>
              <a:t> as it seems to be most time consuming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de"/>
              <a:t>to see if you might have to </a:t>
            </a:r>
            <a:r>
              <a:rPr b="1" lang="de"/>
              <a:t>increase the workflow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t/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de"/>
              <a:t>and you could also look for another delivery company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ceda3a6b2b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ceda3a6b2b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2ceda3a6b2b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2ceda3a6b2b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2ce74e3fd0c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2ce74e3fd0c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ceda3a6b2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ceda3a6b2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</a:rPr>
              <a:t>Order Fulfillment Time: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</a:rPr>
              <a:t>Objective: Validate that duration of preparation process in the warehouse takes 2 days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</a:rPr>
              <a:t>Measurement: order date &amp; ready to ship date → Measures the time from the reception of the order until it is ready to be shipped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ceda3a6b2b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ceda3a6b2b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</a:rPr>
              <a:t>Order Fulfillment Time: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</a:rPr>
              <a:t>Objective: Validate that duration of preparation process in the warehouse takes 2 days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</a:rPr>
              <a:t>Measurement: order date &amp; ready to ship date → Measures the time from the reception of the order until it is ready to be shipped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ceda3a6b2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ceda3a6b2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</a:rPr>
              <a:t>Order Fulfillment Time: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</a:rPr>
              <a:t>Objective: Validate that duration of preparation process in the warehouse takes 2 days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</a:rPr>
              <a:t>Measurement: order date &amp; ready to ship date → Measures the time from the reception of the order until it is ready to be shipped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ceda3a6b2b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ceda3a6b2b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</a:rPr>
              <a:t>Order Fulfillment Time: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</a:rPr>
              <a:t>Objective: Validate that duration of preparation process in the warehouse takes 2 days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</a:rPr>
              <a:t>Measurement: order date &amp; ready to ship date → Measures the time from the reception of the order until it is ready to be shipped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35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CUSTOM_38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6" name="Google Shape;76;p12"/>
          <p:cNvSpPr txBox="1"/>
          <p:nvPr>
            <p:ph hasCustomPrompt="1" idx="2" type="title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30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0" name="Google Shape;80;p13"/>
          <p:cNvSpPr txBox="1"/>
          <p:nvPr>
            <p:ph idx="1" type="subTitle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1" name="Google Shape;81;p13"/>
          <p:cNvSpPr txBox="1"/>
          <p:nvPr>
            <p:ph idx="2" type="ctrTitle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2" name="Google Shape;82;p13"/>
          <p:cNvSpPr txBox="1"/>
          <p:nvPr>
            <p:ph idx="3" type="subTitle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3" name="Google Shape;83;p13"/>
          <p:cNvSpPr txBox="1"/>
          <p:nvPr>
            <p:ph idx="4" type="ctrTitle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4" name="Google Shape;84;p13"/>
          <p:cNvSpPr txBox="1"/>
          <p:nvPr>
            <p:ph idx="5" type="subTitle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5" name="Google Shape;85;p13"/>
          <p:cNvSpPr txBox="1"/>
          <p:nvPr>
            <p:ph idx="6" type="ctrTitle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6" name="Google Shape;86;p13"/>
          <p:cNvSpPr txBox="1"/>
          <p:nvPr>
            <p:ph idx="7" type="ctrTitle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" name="Google Shape;87;p13"/>
          <p:cNvSpPr txBox="1"/>
          <p:nvPr>
            <p:ph idx="8" type="subTitle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13"/>
          <p:cNvSpPr txBox="1"/>
          <p:nvPr>
            <p:ph idx="9" type="ctrTitle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9" name="Google Shape;89;p13"/>
          <p:cNvSpPr txBox="1"/>
          <p:nvPr>
            <p:ph idx="13" type="subTitle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0" name="Google Shape;90;p13"/>
          <p:cNvSpPr txBox="1"/>
          <p:nvPr>
            <p:ph idx="14" type="ctrTitle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13"/>
          <p:cNvSpPr txBox="1"/>
          <p:nvPr>
            <p:ph idx="15" type="subTitle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3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CUSTOM_2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idx="1" type="subTitle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8" name="Google Shape;98;p15"/>
          <p:cNvSpPr txBox="1"/>
          <p:nvPr>
            <p:ph idx="2" type="subTitle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9" name="Google Shape;99;p15"/>
          <p:cNvSpPr txBox="1"/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0" name="Google Shape;100;p15"/>
          <p:cNvSpPr txBox="1"/>
          <p:nvPr>
            <p:ph idx="3" type="ctrTitle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1" name="Google Shape;101;p15"/>
          <p:cNvSpPr txBox="1"/>
          <p:nvPr>
            <p:ph idx="4" type="ctrTitle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5">
  <p:cSld name="CUSTOM_32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idx="1" type="subTitle"/>
          </p:nvPr>
        </p:nvSpPr>
        <p:spPr>
          <a:xfrm>
            <a:off x="2258125" y="3106325"/>
            <a:ext cx="3029100" cy="10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5" name="Google Shape;105;p16"/>
          <p:cNvSpPr txBox="1"/>
          <p:nvPr>
            <p:ph type="ctrTitle"/>
          </p:nvPr>
        </p:nvSpPr>
        <p:spPr>
          <a:xfrm rot="5400000">
            <a:off x="7241489" y="1041025"/>
            <a:ext cx="1702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6" name="Google Shape;106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4">
  <p:cSld name="CUSTOM_33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idx="1" type="subTitle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9" name="Google Shape;109;p17"/>
          <p:cNvSpPr txBox="1"/>
          <p:nvPr>
            <p:ph idx="2" type="subTitle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0" name="Google Shape;110;p17"/>
          <p:cNvSpPr txBox="1"/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1" name="Google Shape;111;p17"/>
          <p:cNvSpPr txBox="1"/>
          <p:nvPr>
            <p:ph idx="3" type="ctrTitle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2" name="Google Shape;112;p17"/>
          <p:cNvSpPr txBox="1"/>
          <p:nvPr>
            <p:ph idx="4" type="subTitle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3" name="Google Shape;113;p17"/>
          <p:cNvSpPr txBox="1"/>
          <p:nvPr>
            <p:ph idx="5" type="ctrTitle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4" name="Google Shape;114;p17"/>
          <p:cNvSpPr txBox="1"/>
          <p:nvPr>
            <p:ph idx="6"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5" name="Google Shape;115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CUSTOM_34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8" name="Google Shape;118;p18"/>
          <p:cNvSpPr txBox="1"/>
          <p:nvPr>
            <p:ph idx="1" type="subTitle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9" name="Google Shape;119;p18"/>
          <p:cNvSpPr txBox="1"/>
          <p:nvPr>
            <p:ph idx="2" type="ctrTitle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0" name="Google Shape;120;p18"/>
          <p:cNvSpPr txBox="1"/>
          <p:nvPr>
            <p:ph idx="3" type="subTitle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1" name="Google Shape;121;p18"/>
          <p:cNvSpPr txBox="1"/>
          <p:nvPr>
            <p:ph idx="4" type="ctrTitle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2" name="Google Shape;122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6">
  <p:cSld name="CUSTOM_11_1_2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19"/>
          <p:cNvSpPr txBox="1"/>
          <p:nvPr>
            <p:ph idx="1" type="subTitle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CUSTOM_25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9" name="Google Shape;129;p20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0" name="Google Shape;130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</a:defRPr>
            </a:lvl1pPr>
            <a:lvl2pPr lvl="1">
              <a:buNone/>
              <a:defRPr>
                <a:solidFill>
                  <a:srgbClr val="000000"/>
                </a:solidFill>
              </a:defRPr>
            </a:lvl2pPr>
            <a:lvl3pPr lvl="2">
              <a:buNone/>
              <a:defRPr>
                <a:solidFill>
                  <a:srgbClr val="000000"/>
                </a:solidFill>
              </a:defRPr>
            </a:lvl3pPr>
            <a:lvl4pPr lvl="3">
              <a:buNone/>
              <a:defRPr>
                <a:solidFill>
                  <a:srgbClr val="000000"/>
                </a:solidFill>
              </a:defRPr>
            </a:lvl4pPr>
            <a:lvl5pPr lvl="4">
              <a:buNone/>
              <a:defRPr>
                <a:solidFill>
                  <a:srgbClr val="000000"/>
                </a:solidFill>
              </a:defRPr>
            </a:lvl5pPr>
            <a:lvl6pPr lvl="5">
              <a:buNone/>
              <a:defRPr>
                <a:solidFill>
                  <a:srgbClr val="000000"/>
                </a:solidFill>
              </a:defRPr>
            </a:lvl6pPr>
            <a:lvl7pPr lvl="6">
              <a:buNone/>
              <a:defRPr>
                <a:solidFill>
                  <a:srgbClr val="000000"/>
                </a:solidFill>
              </a:defRPr>
            </a:lvl7pPr>
            <a:lvl8pPr lvl="7">
              <a:buNone/>
              <a:defRPr>
                <a:solidFill>
                  <a:srgbClr val="000000"/>
                </a:solidFill>
              </a:defRPr>
            </a:lvl8pPr>
            <a:lvl9pPr lvl="8"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3" type="ctrTitle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8" name="Google Shape;18;p3"/>
          <p:cNvSpPr txBox="1"/>
          <p:nvPr>
            <p:ph idx="4" type="subTitle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5" type="title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idx="6" type="ctrTitle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" name="Google Shape;21;p3"/>
          <p:cNvSpPr txBox="1"/>
          <p:nvPr>
            <p:ph idx="7" type="subTitle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8" type="title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/>
          <p:nvPr>
            <p:ph idx="9" type="ctrTitle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4" name="Google Shape;24;p3"/>
          <p:cNvSpPr txBox="1"/>
          <p:nvPr>
            <p:ph idx="13" type="ctrTitle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5" name="Google Shape;25;p3"/>
          <p:cNvSpPr txBox="1"/>
          <p:nvPr>
            <p:ph idx="14" type="subTitle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" name="Google Shape;26;p3"/>
          <p:cNvSpPr txBox="1"/>
          <p:nvPr>
            <p:ph hasCustomPrompt="1" idx="15" type="title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/>
          <p:nvPr>
            <p:ph idx="16" type="ctrTitle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8" name="Google Shape;28;p3"/>
          <p:cNvSpPr txBox="1"/>
          <p:nvPr>
            <p:ph idx="17" type="subTitle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9" name="Google Shape;29;p3"/>
          <p:cNvSpPr txBox="1"/>
          <p:nvPr>
            <p:ph hasCustomPrompt="1" idx="18" type="title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25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3" name="Google Shape;133;p21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4" name="Google Shape;134;p21"/>
          <p:cNvSpPr txBox="1"/>
          <p:nvPr>
            <p:ph idx="2" type="subTitle"/>
          </p:nvPr>
        </p:nvSpPr>
        <p:spPr>
          <a:xfrm>
            <a:off x="642050" y="540000"/>
            <a:ext cx="4655400" cy="9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</a:defRPr>
            </a:lvl1pPr>
            <a:lvl2pPr lvl="1">
              <a:buNone/>
              <a:defRPr>
                <a:solidFill>
                  <a:srgbClr val="000000"/>
                </a:solidFill>
              </a:defRPr>
            </a:lvl2pPr>
            <a:lvl3pPr lvl="2">
              <a:buNone/>
              <a:defRPr>
                <a:solidFill>
                  <a:srgbClr val="000000"/>
                </a:solidFill>
              </a:defRPr>
            </a:lvl3pPr>
            <a:lvl4pPr lvl="3">
              <a:buNone/>
              <a:defRPr>
                <a:solidFill>
                  <a:srgbClr val="000000"/>
                </a:solidFill>
              </a:defRPr>
            </a:lvl4pPr>
            <a:lvl5pPr lvl="4">
              <a:buNone/>
              <a:defRPr>
                <a:solidFill>
                  <a:srgbClr val="000000"/>
                </a:solidFill>
              </a:defRPr>
            </a:lvl5pPr>
            <a:lvl6pPr lvl="5">
              <a:buNone/>
              <a:defRPr>
                <a:solidFill>
                  <a:srgbClr val="000000"/>
                </a:solidFill>
              </a:defRPr>
            </a:lvl6pPr>
            <a:lvl7pPr lvl="6">
              <a:buNone/>
              <a:defRPr>
                <a:solidFill>
                  <a:srgbClr val="000000"/>
                </a:solidFill>
              </a:defRPr>
            </a:lvl7pPr>
            <a:lvl8pPr lvl="7">
              <a:buNone/>
              <a:defRPr>
                <a:solidFill>
                  <a:srgbClr val="000000"/>
                </a:solidFill>
              </a:defRPr>
            </a:lvl8pPr>
            <a:lvl9pPr lvl="8"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8" name="Google Shape;138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9" name="Google Shape;13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1">
  <p:cSld name="BLANK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3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" type="subTitle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1">
  <p:cSld name="CUSTOM_27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8" name="Google Shape;38;p5"/>
          <p:cNvSpPr txBox="1"/>
          <p:nvPr>
            <p:ph idx="2" type="ctrTitle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" name="Google Shape;39;p5"/>
          <p:cNvSpPr txBox="1"/>
          <p:nvPr>
            <p:ph idx="3" type="subTitle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0" name="Google Shape;40;p5"/>
          <p:cNvSpPr txBox="1"/>
          <p:nvPr>
            <p:ph idx="4" type="ctrTitle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5"/>
          <p:cNvSpPr txBox="1"/>
          <p:nvPr>
            <p:ph idx="5" type="subTitle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2" name="Google Shape;42;p5"/>
          <p:cNvSpPr txBox="1"/>
          <p:nvPr>
            <p:ph idx="6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3" name="Google Shape;43;p5"/>
          <p:cNvSpPr txBox="1"/>
          <p:nvPr>
            <p:ph idx="7" type="ctrTitle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" name="Google Shape;44;p5"/>
          <p:cNvSpPr txBox="1"/>
          <p:nvPr>
            <p:ph idx="8" type="subTitle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5" name="Google Shape;45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CUSTOM_27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/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1" type="subTitle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9" name="Google Shape;49;p6"/>
          <p:cNvSpPr txBox="1"/>
          <p:nvPr>
            <p:ph idx="2" type="ctrTitle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6"/>
          <p:cNvSpPr txBox="1"/>
          <p:nvPr>
            <p:ph idx="3" type="subTitle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1" name="Google Shape;51;p6"/>
          <p:cNvSpPr txBox="1"/>
          <p:nvPr>
            <p:ph idx="4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2" name="Google Shape;52;p6"/>
          <p:cNvSpPr txBox="1"/>
          <p:nvPr>
            <p:ph idx="5" type="ctrTitle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6"/>
          <p:cNvSpPr txBox="1"/>
          <p:nvPr>
            <p:ph idx="6" type="subTitle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4" name="Google Shape;54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14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/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8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915175" y="3380775"/>
            <a:ext cx="3960600" cy="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1" name="Google Shape;61;p8"/>
          <p:cNvSpPr txBox="1"/>
          <p:nvPr>
            <p:ph idx="2" type="subTitle"/>
          </p:nvPr>
        </p:nvSpPr>
        <p:spPr>
          <a:xfrm>
            <a:off x="915175" y="4004575"/>
            <a:ext cx="1821000" cy="2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16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idx="1" type="subTitle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CUSTOM_16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idx="1" type="subTitle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Relationship Id="rId4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Relationship Id="rId4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Relationship Id="rId4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Relationship Id="rId4" Type="http://schemas.openxmlformats.org/officeDocument/2006/relationships/image" Target="../media/image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Relationship Id="rId5" Type="http://schemas.openxmlformats.org/officeDocument/2006/relationships/image" Target="../media/image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Relationship Id="rId4" Type="http://schemas.openxmlformats.org/officeDocument/2006/relationships/image" Target="../media/image22.png"/><Relationship Id="rId5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Relationship Id="rId4" Type="http://schemas.openxmlformats.org/officeDocument/2006/relationships/image" Target="../media/image9.png"/><Relationship Id="rId5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png"/><Relationship Id="rId4" Type="http://schemas.openxmlformats.org/officeDocument/2006/relationships/image" Target="../media/image19.png"/><Relationship Id="rId5" Type="http://schemas.openxmlformats.org/officeDocument/2006/relationships/image" Target="../media/image29.png"/><Relationship Id="rId6" Type="http://schemas.openxmlformats.org/officeDocument/2006/relationships/image" Target="../media/image20.png"/><Relationship Id="rId7" Type="http://schemas.openxmlformats.org/officeDocument/2006/relationships/image" Target="../media/image4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8.png"/><Relationship Id="rId4" Type="http://schemas.openxmlformats.org/officeDocument/2006/relationships/image" Target="../media/image4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5"/>
          <p:cNvPicPr preferRelativeResize="0"/>
          <p:nvPr/>
        </p:nvPicPr>
        <p:blipFill rotWithShape="1">
          <a:blip r:embed="rId3">
            <a:alphaModFix/>
          </a:blip>
          <a:srcRect b="0" l="5173" r="-1512" t="0"/>
          <a:stretch/>
        </p:blipFill>
        <p:spPr>
          <a:xfrm flipH="1">
            <a:off x="1698424" y="0"/>
            <a:ext cx="74455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5"/>
          <p:cNvSpPr/>
          <p:nvPr/>
        </p:nvSpPr>
        <p:spPr>
          <a:xfrm rot="5400000">
            <a:off x="2853000" y="-1332550"/>
            <a:ext cx="3006900" cy="7884900"/>
          </a:xfrm>
          <a:prstGeom prst="rect">
            <a:avLst/>
          </a:prstGeom>
          <a:solidFill>
            <a:schemeClr val="accent1">
              <a:alpha val="861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5"/>
          <p:cNvSpPr txBox="1"/>
          <p:nvPr>
            <p:ph type="ctrTitle"/>
          </p:nvPr>
        </p:nvSpPr>
        <p:spPr>
          <a:xfrm>
            <a:off x="414000" y="1187500"/>
            <a:ext cx="7764300" cy="227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de" sz="50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DELIVERY PROCESS ANALYSIS </a:t>
            </a:r>
            <a:r>
              <a:rPr b="0" lang="de" sz="40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MÜSLI PROJECT</a:t>
            </a:r>
            <a:r>
              <a:rPr b="0" lang="de" sz="50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 </a:t>
            </a:r>
            <a:endParaRPr b="0" sz="5000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51" name="Google Shape;151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52" name="Google Shape;152;p25"/>
          <p:cNvSpPr txBox="1"/>
          <p:nvPr>
            <p:ph type="ctrTitle"/>
          </p:nvPr>
        </p:nvSpPr>
        <p:spPr>
          <a:xfrm>
            <a:off x="413875" y="3462350"/>
            <a:ext cx="3468000" cy="65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DATA ANALYTICS DEPARTMENT</a:t>
            </a:r>
            <a:r>
              <a:rPr b="0" lang="de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b="0" sz="2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3" name="Google Shape;153;p25"/>
          <p:cNvSpPr txBox="1"/>
          <p:nvPr>
            <p:ph type="ctrTitle"/>
          </p:nvPr>
        </p:nvSpPr>
        <p:spPr>
          <a:xfrm>
            <a:off x="7967400" y="4492500"/>
            <a:ext cx="1176600" cy="65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April 2024</a:t>
            </a:r>
            <a:endParaRPr b="0" sz="2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50" y="1478700"/>
            <a:ext cx="8846567" cy="274591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70" name="Google Shape;270;p34"/>
          <p:cNvSpPr txBox="1"/>
          <p:nvPr>
            <p:ph idx="4294967295" type="ctrTitle"/>
          </p:nvPr>
        </p:nvSpPr>
        <p:spPr>
          <a:xfrm>
            <a:off x="992625" y="352675"/>
            <a:ext cx="47373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KPIs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1" name="Google Shape;271;p34"/>
          <p:cNvSpPr/>
          <p:nvPr/>
        </p:nvSpPr>
        <p:spPr>
          <a:xfrm flipH="1">
            <a:off x="375525" y="318475"/>
            <a:ext cx="617100" cy="63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chemeClr val="lt1"/>
                </a:solidFill>
              </a:rPr>
              <a:t>2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272" name="Google Shape;272;p34"/>
          <p:cNvSpPr/>
          <p:nvPr/>
        </p:nvSpPr>
        <p:spPr>
          <a:xfrm>
            <a:off x="1600950" y="1816850"/>
            <a:ext cx="7390800" cy="2336100"/>
          </a:xfrm>
          <a:prstGeom prst="rect">
            <a:avLst/>
          </a:prstGeom>
          <a:solidFill>
            <a:srgbClr val="9E9E9E">
              <a:alpha val="0"/>
            </a:srgbClr>
          </a:solidFill>
          <a:ln cap="flat" cmpd="sng" w="19050">
            <a:solidFill>
              <a:srgbClr val="C737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grpSp>
        <p:nvGrpSpPr>
          <p:cNvPr id="273" name="Google Shape;273;p34"/>
          <p:cNvGrpSpPr/>
          <p:nvPr/>
        </p:nvGrpSpPr>
        <p:grpSpPr>
          <a:xfrm>
            <a:off x="3121400" y="1150350"/>
            <a:ext cx="3968700" cy="3419100"/>
            <a:chOff x="3273800" y="1150350"/>
            <a:chExt cx="3968700" cy="3419100"/>
          </a:xfrm>
        </p:grpSpPr>
        <p:sp>
          <p:nvSpPr>
            <p:cNvPr id="274" name="Google Shape;274;p34"/>
            <p:cNvSpPr/>
            <p:nvPr/>
          </p:nvSpPr>
          <p:spPr>
            <a:xfrm>
              <a:off x="3273800" y="1150350"/>
              <a:ext cx="3968700" cy="3419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tamaran Light"/>
                <a:ea typeface="Catamaran Light"/>
                <a:cs typeface="Catamaran Light"/>
                <a:sym typeface="Catamaran Light"/>
              </a:endParaRPr>
            </a:p>
          </p:txBody>
        </p:sp>
        <p:sp>
          <p:nvSpPr>
            <p:cNvPr id="275" name="Google Shape;275;p34"/>
            <p:cNvSpPr/>
            <p:nvPr/>
          </p:nvSpPr>
          <p:spPr>
            <a:xfrm>
              <a:off x="3915240" y="1423125"/>
              <a:ext cx="2706947" cy="3936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lt1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KPI 4 : Order Processing Time</a:t>
              </a:r>
              <a:endParaRPr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276" name="Google Shape;276;p34"/>
            <p:cNvSpPr/>
            <p:nvPr/>
          </p:nvSpPr>
          <p:spPr>
            <a:xfrm>
              <a:off x="3430233" y="1993725"/>
              <a:ext cx="3700500" cy="21267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Helvetica Neue"/>
                <a:buChar char="●"/>
              </a:pPr>
              <a:r>
                <a:rPr lang="de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Measures time from “Order Date” to “ Arrival Scan Date” in days</a:t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Helvetica Neue"/>
                <a:buChar char="●"/>
              </a:pPr>
              <a:r>
                <a:rPr lang="de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Calculation: </a:t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45720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“Arrival Scan Date” - “Order Date”</a:t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Helvetica Neue"/>
                <a:buChar char="●"/>
              </a:pPr>
              <a:r>
                <a:rPr lang="de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Validate: </a:t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Order processing time takes 6 days for standard processing and 5 days for express processing</a:t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82" name="Google Shape;282;p35"/>
          <p:cNvSpPr txBox="1"/>
          <p:nvPr>
            <p:ph idx="4294967295" type="ctrTitle"/>
          </p:nvPr>
        </p:nvSpPr>
        <p:spPr>
          <a:xfrm>
            <a:off x="992625" y="352675"/>
            <a:ext cx="47373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KPIs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3" name="Google Shape;283;p35"/>
          <p:cNvSpPr/>
          <p:nvPr/>
        </p:nvSpPr>
        <p:spPr>
          <a:xfrm flipH="1">
            <a:off x="375525" y="318475"/>
            <a:ext cx="617100" cy="63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chemeClr val="lt1"/>
                </a:solidFill>
              </a:rPr>
              <a:t>2</a:t>
            </a: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284" name="Google Shape;28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025" y="1182850"/>
            <a:ext cx="8839201" cy="3457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/>
          <p:nvPr/>
        </p:nvSpPr>
        <p:spPr>
          <a:xfrm flipH="1" rot="-5400000">
            <a:off x="-1554750" y="1466700"/>
            <a:ext cx="5140800" cy="221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6"/>
          <p:cNvSpPr txBox="1"/>
          <p:nvPr>
            <p:ph idx="9" type="ctrTitle"/>
          </p:nvPr>
        </p:nvSpPr>
        <p:spPr>
          <a:xfrm>
            <a:off x="2703450" y="460150"/>
            <a:ext cx="20616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500">
                <a:latin typeface="Oswald"/>
                <a:ea typeface="Oswald"/>
                <a:cs typeface="Oswald"/>
                <a:sym typeface="Oswald"/>
              </a:rPr>
              <a:t>AGENDA</a:t>
            </a:r>
            <a:endParaRPr sz="35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1" name="Google Shape;291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grpSp>
        <p:nvGrpSpPr>
          <p:cNvPr id="292" name="Google Shape;292;p36"/>
          <p:cNvGrpSpPr/>
          <p:nvPr/>
        </p:nvGrpSpPr>
        <p:grpSpPr>
          <a:xfrm>
            <a:off x="1775800" y="1547513"/>
            <a:ext cx="2792700" cy="2048475"/>
            <a:chOff x="4099850" y="2011275"/>
            <a:chExt cx="2792700" cy="2048475"/>
          </a:xfrm>
        </p:grpSpPr>
        <p:sp>
          <p:nvSpPr>
            <p:cNvPr id="293" name="Google Shape;293;p36"/>
            <p:cNvSpPr/>
            <p:nvPr/>
          </p:nvSpPr>
          <p:spPr>
            <a:xfrm>
              <a:off x="4501550" y="2011275"/>
              <a:ext cx="2391000" cy="39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9E9E9E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ORDER PROCESS FLOW CHART</a:t>
              </a:r>
              <a:endParaRPr>
                <a:solidFill>
                  <a:srgbClr val="9E9E9E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294" name="Google Shape;294;p36"/>
            <p:cNvSpPr/>
            <p:nvPr/>
          </p:nvSpPr>
          <p:spPr>
            <a:xfrm>
              <a:off x="4501550" y="2424994"/>
              <a:ext cx="602700" cy="39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9E9E9E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KPIs</a:t>
              </a:r>
              <a:endParaRPr>
                <a:solidFill>
                  <a:srgbClr val="9E9E9E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295" name="Google Shape;295;p36"/>
            <p:cNvSpPr/>
            <p:nvPr/>
          </p:nvSpPr>
          <p:spPr>
            <a:xfrm>
              <a:off x="4501550" y="2838713"/>
              <a:ext cx="1195200" cy="39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dk1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OUR PROCESS</a:t>
              </a:r>
              <a:endPara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296" name="Google Shape;296;p36"/>
            <p:cNvSpPr/>
            <p:nvPr/>
          </p:nvSpPr>
          <p:spPr>
            <a:xfrm>
              <a:off x="4501550" y="3252431"/>
              <a:ext cx="1195200" cy="39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9E9E9E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OUR FINDINGS</a:t>
              </a:r>
              <a:endParaRPr>
                <a:solidFill>
                  <a:srgbClr val="9E9E9E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297" name="Google Shape;297;p36"/>
            <p:cNvSpPr/>
            <p:nvPr/>
          </p:nvSpPr>
          <p:spPr>
            <a:xfrm>
              <a:off x="4501550" y="3666150"/>
              <a:ext cx="1195200" cy="39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9E9E9E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CONCLUSIONS</a:t>
              </a:r>
              <a:endParaRPr>
                <a:solidFill>
                  <a:srgbClr val="9E9E9E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298" name="Google Shape;298;p36"/>
            <p:cNvSpPr/>
            <p:nvPr/>
          </p:nvSpPr>
          <p:spPr>
            <a:xfrm>
              <a:off x="4099850" y="2011275"/>
              <a:ext cx="401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lt1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1</a:t>
              </a:r>
              <a:endParaRPr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299" name="Google Shape;299;p36"/>
            <p:cNvSpPr/>
            <p:nvPr/>
          </p:nvSpPr>
          <p:spPr>
            <a:xfrm>
              <a:off x="4099850" y="2425000"/>
              <a:ext cx="401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lt1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2</a:t>
              </a:r>
              <a:endParaRPr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300" name="Google Shape;300;p36"/>
            <p:cNvSpPr/>
            <p:nvPr/>
          </p:nvSpPr>
          <p:spPr>
            <a:xfrm>
              <a:off x="4099850" y="2858825"/>
              <a:ext cx="401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lt1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3</a:t>
              </a:r>
              <a:endParaRPr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301" name="Google Shape;301;p36"/>
            <p:cNvSpPr/>
            <p:nvPr/>
          </p:nvSpPr>
          <p:spPr>
            <a:xfrm>
              <a:off x="4099850" y="3292650"/>
              <a:ext cx="401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lt1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4</a:t>
              </a:r>
              <a:endParaRPr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302" name="Google Shape;302;p36"/>
            <p:cNvSpPr/>
            <p:nvPr/>
          </p:nvSpPr>
          <p:spPr>
            <a:xfrm>
              <a:off x="4099850" y="3666150"/>
              <a:ext cx="401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lt1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5</a:t>
              </a:r>
              <a:endParaRPr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308" name="Google Shape;308;p37"/>
          <p:cNvSpPr txBox="1"/>
          <p:nvPr>
            <p:ph idx="4294967295" type="ctrTitle"/>
          </p:nvPr>
        </p:nvSpPr>
        <p:spPr>
          <a:xfrm>
            <a:off x="992625" y="352675"/>
            <a:ext cx="47373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OUR PROCESS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9" name="Google Shape;309;p37"/>
          <p:cNvSpPr/>
          <p:nvPr/>
        </p:nvSpPr>
        <p:spPr>
          <a:xfrm flipH="1">
            <a:off x="375525" y="318475"/>
            <a:ext cx="617100" cy="63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endParaRPr b="1" sz="2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10" name="Google Shape;310;p37"/>
          <p:cNvGrpSpPr/>
          <p:nvPr/>
        </p:nvGrpSpPr>
        <p:grpSpPr>
          <a:xfrm>
            <a:off x="1417200" y="1564463"/>
            <a:ext cx="3154800" cy="567913"/>
            <a:chOff x="1225575" y="1552263"/>
            <a:chExt cx="3154800" cy="567913"/>
          </a:xfrm>
        </p:grpSpPr>
        <p:grpSp>
          <p:nvGrpSpPr>
            <p:cNvPr id="311" name="Google Shape;311;p37"/>
            <p:cNvGrpSpPr/>
            <p:nvPr/>
          </p:nvGrpSpPr>
          <p:grpSpPr>
            <a:xfrm>
              <a:off x="1225575" y="1552263"/>
              <a:ext cx="617100" cy="567900"/>
              <a:chOff x="1555300" y="1112488"/>
              <a:chExt cx="617100" cy="567900"/>
            </a:xfrm>
          </p:grpSpPr>
          <p:sp>
            <p:nvSpPr>
              <p:cNvPr id="312" name="Google Shape;312;p37"/>
              <p:cNvSpPr/>
              <p:nvPr/>
            </p:nvSpPr>
            <p:spPr>
              <a:xfrm>
                <a:off x="1555300" y="1112488"/>
                <a:ext cx="617100" cy="567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13" name="Google Shape;313;p37"/>
              <p:cNvGrpSpPr/>
              <p:nvPr/>
            </p:nvGrpSpPr>
            <p:grpSpPr>
              <a:xfrm>
                <a:off x="1673652" y="1240629"/>
                <a:ext cx="380393" cy="363118"/>
                <a:chOff x="4126815" y="2760704"/>
                <a:chExt cx="380393" cy="363118"/>
              </a:xfrm>
            </p:grpSpPr>
            <p:sp>
              <p:nvSpPr>
                <p:cNvPr id="314" name="Google Shape;314;p37"/>
                <p:cNvSpPr/>
                <p:nvPr/>
              </p:nvSpPr>
              <p:spPr>
                <a:xfrm>
                  <a:off x="4219825" y="2822435"/>
                  <a:ext cx="103267" cy="29056"/>
                </a:xfrm>
                <a:custGeom>
                  <a:rect b="b" l="l" r="r" t="t"/>
                  <a:pathLst>
                    <a:path extrusionOk="0" h="915" w="3252">
                      <a:moveTo>
                        <a:pt x="1620" y="0"/>
                      </a:moveTo>
                      <a:cubicBezTo>
                        <a:pt x="1025" y="0"/>
                        <a:pt x="477" y="215"/>
                        <a:pt x="60" y="631"/>
                      </a:cubicBezTo>
                      <a:cubicBezTo>
                        <a:pt x="1" y="691"/>
                        <a:pt x="1" y="810"/>
                        <a:pt x="60" y="869"/>
                      </a:cubicBezTo>
                      <a:cubicBezTo>
                        <a:pt x="90" y="899"/>
                        <a:pt x="132" y="914"/>
                        <a:pt x="175" y="914"/>
                      </a:cubicBezTo>
                      <a:cubicBezTo>
                        <a:pt x="218" y="914"/>
                        <a:pt x="263" y="899"/>
                        <a:pt x="298" y="869"/>
                      </a:cubicBezTo>
                      <a:cubicBezTo>
                        <a:pt x="656" y="512"/>
                        <a:pt x="1120" y="322"/>
                        <a:pt x="1620" y="322"/>
                      </a:cubicBezTo>
                      <a:cubicBezTo>
                        <a:pt x="2132" y="322"/>
                        <a:pt x="2596" y="512"/>
                        <a:pt x="2953" y="869"/>
                      </a:cubicBezTo>
                      <a:cubicBezTo>
                        <a:pt x="2983" y="899"/>
                        <a:pt x="3028" y="914"/>
                        <a:pt x="3073" y="914"/>
                      </a:cubicBezTo>
                      <a:cubicBezTo>
                        <a:pt x="3117" y="914"/>
                        <a:pt x="3162" y="899"/>
                        <a:pt x="3192" y="869"/>
                      </a:cubicBezTo>
                      <a:cubicBezTo>
                        <a:pt x="3251" y="810"/>
                        <a:pt x="3251" y="691"/>
                        <a:pt x="3192" y="631"/>
                      </a:cubicBezTo>
                      <a:cubicBezTo>
                        <a:pt x="2775" y="215"/>
                        <a:pt x="2215" y="0"/>
                        <a:pt x="162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5" name="Google Shape;315;p37"/>
                <p:cNvSpPr/>
                <p:nvPr/>
              </p:nvSpPr>
              <p:spPr>
                <a:xfrm>
                  <a:off x="4126815" y="2760704"/>
                  <a:ext cx="380393" cy="363118"/>
                </a:xfrm>
                <a:custGeom>
                  <a:rect b="b" l="l" r="r" t="t"/>
                  <a:pathLst>
                    <a:path extrusionOk="0" h="11435" w="11979">
                      <a:moveTo>
                        <a:pt x="7621" y="6921"/>
                      </a:moveTo>
                      <a:lnTo>
                        <a:pt x="8061" y="7373"/>
                      </a:lnTo>
                      <a:lnTo>
                        <a:pt x="7787" y="7659"/>
                      </a:lnTo>
                      <a:lnTo>
                        <a:pt x="7335" y="7207"/>
                      </a:lnTo>
                      <a:cubicBezTo>
                        <a:pt x="7442" y="7123"/>
                        <a:pt x="7526" y="7016"/>
                        <a:pt x="7621" y="6921"/>
                      </a:cubicBezTo>
                      <a:close/>
                      <a:moveTo>
                        <a:pt x="4552" y="328"/>
                      </a:moveTo>
                      <a:cubicBezTo>
                        <a:pt x="5525" y="328"/>
                        <a:pt x="6496" y="700"/>
                        <a:pt x="7228" y="1444"/>
                      </a:cubicBezTo>
                      <a:cubicBezTo>
                        <a:pt x="8645" y="2861"/>
                        <a:pt x="8704" y="5076"/>
                        <a:pt x="7466" y="6564"/>
                      </a:cubicBezTo>
                      <a:cubicBezTo>
                        <a:pt x="7311" y="6766"/>
                        <a:pt x="7156" y="6909"/>
                        <a:pt x="6978" y="7064"/>
                      </a:cubicBezTo>
                      <a:cubicBezTo>
                        <a:pt x="6279" y="7651"/>
                        <a:pt x="5417" y="7944"/>
                        <a:pt x="4554" y="7944"/>
                      </a:cubicBezTo>
                      <a:cubicBezTo>
                        <a:pt x="3579" y="7944"/>
                        <a:pt x="2603" y="7571"/>
                        <a:pt x="1858" y="6826"/>
                      </a:cubicBezTo>
                      <a:cubicBezTo>
                        <a:pt x="370" y="5338"/>
                        <a:pt x="370" y="2921"/>
                        <a:pt x="1858" y="1444"/>
                      </a:cubicBezTo>
                      <a:cubicBezTo>
                        <a:pt x="2602" y="700"/>
                        <a:pt x="3579" y="328"/>
                        <a:pt x="4552" y="328"/>
                      </a:cubicBezTo>
                      <a:close/>
                      <a:moveTo>
                        <a:pt x="8518" y="7440"/>
                      </a:moveTo>
                      <a:cubicBezTo>
                        <a:pt x="8550" y="7440"/>
                        <a:pt x="8580" y="7453"/>
                        <a:pt x="8597" y="7481"/>
                      </a:cubicBezTo>
                      <a:lnTo>
                        <a:pt x="9061" y="7897"/>
                      </a:lnTo>
                      <a:lnTo>
                        <a:pt x="8276" y="8683"/>
                      </a:lnTo>
                      <a:lnTo>
                        <a:pt x="7883" y="8195"/>
                      </a:lnTo>
                      <a:cubicBezTo>
                        <a:pt x="7847" y="8135"/>
                        <a:pt x="7847" y="8052"/>
                        <a:pt x="7883" y="8016"/>
                      </a:cubicBezTo>
                      <a:lnTo>
                        <a:pt x="8418" y="7481"/>
                      </a:lnTo>
                      <a:cubicBezTo>
                        <a:pt x="8444" y="7456"/>
                        <a:pt x="8482" y="7440"/>
                        <a:pt x="8518" y="7440"/>
                      </a:cubicBezTo>
                      <a:close/>
                      <a:moveTo>
                        <a:pt x="9335" y="8100"/>
                      </a:moveTo>
                      <a:lnTo>
                        <a:pt x="11252" y="9779"/>
                      </a:lnTo>
                      <a:cubicBezTo>
                        <a:pt x="11574" y="10064"/>
                        <a:pt x="11597" y="10576"/>
                        <a:pt x="11276" y="10886"/>
                      </a:cubicBezTo>
                      <a:cubicBezTo>
                        <a:pt x="11128" y="11033"/>
                        <a:pt x="10940" y="11105"/>
                        <a:pt x="10752" y="11105"/>
                      </a:cubicBezTo>
                      <a:cubicBezTo>
                        <a:pt x="10544" y="11105"/>
                        <a:pt x="10336" y="11018"/>
                        <a:pt x="10181" y="10850"/>
                      </a:cubicBezTo>
                      <a:lnTo>
                        <a:pt x="8514" y="8921"/>
                      </a:lnTo>
                      <a:lnTo>
                        <a:pt x="9335" y="8100"/>
                      </a:lnTo>
                      <a:close/>
                      <a:moveTo>
                        <a:pt x="4543" y="1"/>
                      </a:moveTo>
                      <a:cubicBezTo>
                        <a:pt x="3483" y="1"/>
                        <a:pt x="2424" y="402"/>
                        <a:pt x="1620" y="1206"/>
                      </a:cubicBezTo>
                      <a:cubicBezTo>
                        <a:pt x="1" y="2837"/>
                        <a:pt x="1" y="5457"/>
                        <a:pt x="1620" y="7064"/>
                      </a:cubicBezTo>
                      <a:cubicBezTo>
                        <a:pt x="2431" y="7875"/>
                        <a:pt x="3489" y="8272"/>
                        <a:pt x="4543" y="8272"/>
                      </a:cubicBezTo>
                      <a:cubicBezTo>
                        <a:pt x="5440" y="8272"/>
                        <a:pt x="6334" y="7985"/>
                        <a:pt x="7073" y="7421"/>
                      </a:cubicBezTo>
                      <a:lnTo>
                        <a:pt x="7561" y="7909"/>
                      </a:lnTo>
                      <a:cubicBezTo>
                        <a:pt x="7490" y="8076"/>
                        <a:pt x="7502" y="8278"/>
                        <a:pt x="7633" y="8409"/>
                      </a:cubicBezTo>
                      <a:lnTo>
                        <a:pt x="9954" y="11064"/>
                      </a:lnTo>
                      <a:cubicBezTo>
                        <a:pt x="10171" y="11312"/>
                        <a:pt x="10471" y="11434"/>
                        <a:pt x="10771" y="11434"/>
                      </a:cubicBezTo>
                      <a:cubicBezTo>
                        <a:pt x="11049" y="11434"/>
                        <a:pt x="11326" y="11330"/>
                        <a:pt x="11538" y="11124"/>
                      </a:cubicBezTo>
                      <a:cubicBezTo>
                        <a:pt x="11978" y="10671"/>
                        <a:pt x="11955" y="9945"/>
                        <a:pt x="11478" y="9540"/>
                      </a:cubicBezTo>
                      <a:lnTo>
                        <a:pt x="8823" y="7219"/>
                      </a:lnTo>
                      <a:cubicBezTo>
                        <a:pt x="8737" y="7139"/>
                        <a:pt x="8629" y="7104"/>
                        <a:pt x="8522" y="7104"/>
                      </a:cubicBezTo>
                      <a:cubicBezTo>
                        <a:pt x="8453" y="7104"/>
                        <a:pt x="8384" y="7119"/>
                        <a:pt x="8323" y="7147"/>
                      </a:cubicBezTo>
                      <a:lnTo>
                        <a:pt x="7823" y="6659"/>
                      </a:lnTo>
                      <a:cubicBezTo>
                        <a:pt x="9073" y="5052"/>
                        <a:pt x="8978" y="2694"/>
                        <a:pt x="7466" y="1206"/>
                      </a:cubicBezTo>
                      <a:cubicBezTo>
                        <a:pt x="6662" y="402"/>
                        <a:pt x="5603" y="1"/>
                        <a:pt x="454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6" name="Google Shape;316;p37"/>
                <p:cNvSpPr/>
                <p:nvPr/>
              </p:nvSpPr>
              <p:spPr>
                <a:xfrm>
                  <a:off x="4278826" y="2791379"/>
                  <a:ext cx="103998" cy="201962"/>
                </a:xfrm>
                <a:custGeom>
                  <a:rect b="b" l="l" r="r" t="t"/>
                  <a:pathLst>
                    <a:path extrusionOk="0" h="6360" w="3275">
                      <a:moveTo>
                        <a:pt x="191" y="0"/>
                      </a:moveTo>
                      <a:cubicBezTo>
                        <a:pt x="106" y="0"/>
                        <a:pt x="35" y="59"/>
                        <a:pt x="24" y="157"/>
                      </a:cubicBezTo>
                      <a:cubicBezTo>
                        <a:pt x="0" y="264"/>
                        <a:pt x="60" y="335"/>
                        <a:pt x="167" y="347"/>
                      </a:cubicBezTo>
                      <a:cubicBezTo>
                        <a:pt x="798" y="442"/>
                        <a:pt x="1345" y="716"/>
                        <a:pt x="1786" y="1169"/>
                      </a:cubicBezTo>
                      <a:cubicBezTo>
                        <a:pt x="2905" y="2288"/>
                        <a:pt x="2905" y="4110"/>
                        <a:pt x="1786" y="5229"/>
                      </a:cubicBezTo>
                      <a:cubicBezTo>
                        <a:pt x="1345" y="5645"/>
                        <a:pt x="774" y="5931"/>
                        <a:pt x="167" y="6015"/>
                      </a:cubicBezTo>
                      <a:cubicBezTo>
                        <a:pt x="83" y="6038"/>
                        <a:pt x="24" y="6122"/>
                        <a:pt x="24" y="6217"/>
                      </a:cubicBezTo>
                      <a:cubicBezTo>
                        <a:pt x="36" y="6300"/>
                        <a:pt x="107" y="6360"/>
                        <a:pt x="179" y="6360"/>
                      </a:cubicBezTo>
                      <a:lnTo>
                        <a:pt x="214" y="6360"/>
                      </a:lnTo>
                      <a:cubicBezTo>
                        <a:pt x="917" y="6253"/>
                        <a:pt x="1536" y="5943"/>
                        <a:pt x="2024" y="5455"/>
                      </a:cubicBezTo>
                      <a:cubicBezTo>
                        <a:pt x="3274" y="4205"/>
                        <a:pt x="3274" y="2169"/>
                        <a:pt x="2024" y="919"/>
                      </a:cubicBezTo>
                      <a:cubicBezTo>
                        <a:pt x="1536" y="419"/>
                        <a:pt x="917" y="109"/>
                        <a:pt x="214" y="2"/>
                      </a:cubicBezTo>
                      <a:cubicBezTo>
                        <a:pt x="206" y="1"/>
                        <a:pt x="198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7" name="Google Shape;317;p37"/>
                <p:cNvSpPr/>
                <p:nvPr/>
              </p:nvSpPr>
              <p:spPr>
                <a:xfrm>
                  <a:off x="4159332" y="2791379"/>
                  <a:ext cx="105903" cy="201962"/>
                </a:xfrm>
                <a:custGeom>
                  <a:rect b="b" l="l" r="r" t="t"/>
                  <a:pathLst>
                    <a:path extrusionOk="0" h="6360" w="3335">
                      <a:moveTo>
                        <a:pt x="3162" y="1"/>
                      </a:moveTo>
                      <a:cubicBezTo>
                        <a:pt x="3156" y="1"/>
                        <a:pt x="3150" y="1"/>
                        <a:pt x="3144" y="2"/>
                      </a:cubicBezTo>
                      <a:cubicBezTo>
                        <a:pt x="2430" y="61"/>
                        <a:pt x="1775" y="383"/>
                        <a:pt x="1251" y="895"/>
                      </a:cubicBezTo>
                      <a:cubicBezTo>
                        <a:pt x="1" y="2145"/>
                        <a:pt x="1" y="4193"/>
                        <a:pt x="1251" y="5443"/>
                      </a:cubicBezTo>
                      <a:cubicBezTo>
                        <a:pt x="1775" y="5955"/>
                        <a:pt x="2430" y="6277"/>
                        <a:pt x="3144" y="6360"/>
                      </a:cubicBezTo>
                      <a:lnTo>
                        <a:pt x="3156" y="6360"/>
                      </a:lnTo>
                      <a:cubicBezTo>
                        <a:pt x="3251" y="6360"/>
                        <a:pt x="3311" y="6300"/>
                        <a:pt x="3323" y="6217"/>
                      </a:cubicBezTo>
                      <a:cubicBezTo>
                        <a:pt x="3334" y="6122"/>
                        <a:pt x="3263" y="6038"/>
                        <a:pt x="3168" y="6038"/>
                      </a:cubicBezTo>
                      <a:cubicBezTo>
                        <a:pt x="2537" y="5955"/>
                        <a:pt x="1941" y="5681"/>
                        <a:pt x="1477" y="5217"/>
                      </a:cubicBezTo>
                      <a:cubicBezTo>
                        <a:pt x="358" y="4098"/>
                        <a:pt x="358" y="2264"/>
                        <a:pt x="1477" y="1157"/>
                      </a:cubicBezTo>
                      <a:cubicBezTo>
                        <a:pt x="1941" y="692"/>
                        <a:pt x="2513" y="407"/>
                        <a:pt x="3168" y="335"/>
                      </a:cubicBezTo>
                      <a:cubicBezTo>
                        <a:pt x="3263" y="311"/>
                        <a:pt x="3334" y="240"/>
                        <a:pt x="3323" y="157"/>
                      </a:cubicBezTo>
                      <a:cubicBezTo>
                        <a:pt x="3312" y="68"/>
                        <a:pt x="3239" y="1"/>
                        <a:pt x="316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18" name="Google Shape;318;p37"/>
            <p:cNvSpPr/>
            <p:nvPr/>
          </p:nvSpPr>
          <p:spPr>
            <a:xfrm>
              <a:off x="1842675" y="1552275"/>
              <a:ext cx="2537700" cy="567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280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Data examination</a:t>
              </a:r>
              <a:endParaRPr>
                <a:latin typeface="Catamaran Light"/>
                <a:ea typeface="Catamaran Light"/>
                <a:cs typeface="Catamaran Light"/>
                <a:sym typeface="Catamaran Light"/>
              </a:endParaRPr>
            </a:p>
          </p:txBody>
        </p:sp>
      </p:grpSp>
      <p:sp>
        <p:nvSpPr>
          <p:cNvPr id="319" name="Google Shape;319;p37"/>
          <p:cNvSpPr/>
          <p:nvPr/>
        </p:nvSpPr>
        <p:spPr>
          <a:xfrm>
            <a:off x="1417200" y="3579013"/>
            <a:ext cx="617100" cy="567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7"/>
          <p:cNvSpPr/>
          <p:nvPr/>
        </p:nvSpPr>
        <p:spPr>
          <a:xfrm>
            <a:off x="2034300" y="3579025"/>
            <a:ext cx="3842700" cy="56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Merging</a:t>
            </a:r>
            <a:r>
              <a:rPr lang="de"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data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21" name="Google Shape;321;p37"/>
          <p:cNvSpPr/>
          <p:nvPr/>
        </p:nvSpPr>
        <p:spPr>
          <a:xfrm>
            <a:off x="1541565" y="3678807"/>
            <a:ext cx="368371" cy="368340"/>
          </a:xfrm>
          <a:custGeom>
            <a:rect b="b" l="l" r="r" t="t"/>
            <a:pathLst>
              <a:path extrusionOk="0" h="11573" w="11574">
                <a:moveTo>
                  <a:pt x="10680" y="333"/>
                </a:moveTo>
                <a:cubicBezTo>
                  <a:pt x="10990" y="333"/>
                  <a:pt x="11228" y="583"/>
                  <a:pt x="11228" y="881"/>
                </a:cubicBezTo>
                <a:lnTo>
                  <a:pt x="11228" y="5620"/>
                </a:lnTo>
                <a:lnTo>
                  <a:pt x="11037" y="5620"/>
                </a:lnTo>
                <a:cubicBezTo>
                  <a:pt x="10954" y="5620"/>
                  <a:pt x="10871" y="5691"/>
                  <a:pt x="10871" y="5787"/>
                </a:cubicBezTo>
                <a:cubicBezTo>
                  <a:pt x="10871" y="5870"/>
                  <a:pt x="10954" y="5953"/>
                  <a:pt x="11037" y="5953"/>
                </a:cubicBezTo>
                <a:lnTo>
                  <a:pt x="11228" y="5953"/>
                </a:lnTo>
                <a:lnTo>
                  <a:pt x="11228" y="10680"/>
                </a:lnTo>
                <a:cubicBezTo>
                  <a:pt x="11228" y="10990"/>
                  <a:pt x="10978" y="11228"/>
                  <a:pt x="10680" y="11228"/>
                </a:cubicBezTo>
                <a:lnTo>
                  <a:pt x="5953" y="11228"/>
                </a:lnTo>
                <a:lnTo>
                  <a:pt x="5953" y="9406"/>
                </a:lnTo>
                <a:cubicBezTo>
                  <a:pt x="5953" y="9108"/>
                  <a:pt x="5715" y="8870"/>
                  <a:pt x="5418" y="8870"/>
                </a:cubicBezTo>
                <a:lnTo>
                  <a:pt x="5060" y="8870"/>
                </a:lnTo>
                <a:cubicBezTo>
                  <a:pt x="4834" y="8870"/>
                  <a:pt x="4644" y="8954"/>
                  <a:pt x="4525" y="9108"/>
                </a:cubicBezTo>
                <a:cubicBezTo>
                  <a:pt x="4358" y="9299"/>
                  <a:pt x="4132" y="9406"/>
                  <a:pt x="3882" y="9406"/>
                </a:cubicBezTo>
                <a:cubicBezTo>
                  <a:pt x="3632" y="9406"/>
                  <a:pt x="3382" y="9287"/>
                  <a:pt x="3239" y="9085"/>
                </a:cubicBezTo>
                <a:cubicBezTo>
                  <a:pt x="3072" y="8894"/>
                  <a:pt x="3013" y="8644"/>
                  <a:pt x="3072" y="8394"/>
                </a:cubicBezTo>
                <a:cubicBezTo>
                  <a:pt x="3132" y="8073"/>
                  <a:pt x="3405" y="7822"/>
                  <a:pt x="3727" y="7751"/>
                </a:cubicBezTo>
                <a:cubicBezTo>
                  <a:pt x="3781" y="7740"/>
                  <a:pt x="3835" y="7735"/>
                  <a:pt x="3889" y="7735"/>
                </a:cubicBezTo>
                <a:cubicBezTo>
                  <a:pt x="4129" y="7735"/>
                  <a:pt x="4357" y="7842"/>
                  <a:pt x="4513" y="8037"/>
                </a:cubicBezTo>
                <a:cubicBezTo>
                  <a:pt x="4656" y="8192"/>
                  <a:pt x="4846" y="8287"/>
                  <a:pt x="5049" y="8287"/>
                </a:cubicBezTo>
                <a:lnTo>
                  <a:pt x="5430" y="8287"/>
                </a:lnTo>
                <a:cubicBezTo>
                  <a:pt x="5727" y="8287"/>
                  <a:pt x="5965" y="8049"/>
                  <a:pt x="5965" y="7751"/>
                </a:cubicBezTo>
                <a:lnTo>
                  <a:pt x="5965" y="5917"/>
                </a:lnTo>
                <a:lnTo>
                  <a:pt x="7799" y="5917"/>
                </a:lnTo>
                <a:cubicBezTo>
                  <a:pt x="7894" y="5917"/>
                  <a:pt x="7989" y="6001"/>
                  <a:pt x="7989" y="6108"/>
                </a:cubicBezTo>
                <a:lnTo>
                  <a:pt x="7989" y="6477"/>
                </a:lnTo>
                <a:cubicBezTo>
                  <a:pt x="7989" y="6584"/>
                  <a:pt x="7942" y="6691"/>
                  <a:pt x="7858" y="6763"/>
                </a:cubicBezTo>
                <a:cubicBezTo>
                  <a:pt x="7525" y="7037"/>
                  <a:pt x="7382" y="7453"/>
                  <a:pt x="7454" y="7882"/>
                </a:cubicBezTo>
                <a:cubicBezTo>
                  <a:pt x="7537" y="8346"/>
                  <a:pt x="7894" y="8704"/>
                  <a:pt x="8347" y="8799"/>
                </a:cubicBezTo>
                <a:cubicBezTo>
                  <a:pt x="8430" y="8823"/>
                  <a:pt x="8513" y="8835"/>
                  <a:pt x="8597" y="8835"/>
                </a:cubicBezTo>
                <a:cubicBezTo>
                  <a:pt x="8870" y="8835"/>
                  <a:pt x="9120" y="8739"/>
                  <a:pt x="9347" y="8561"/>
                </a:cubicBezTo>
                <a:cubicBezTo>
                  <a:pt x="9609" y="8346"/>
                  <a:pt x="9775" y="8013"/>
                  <a:pt x="9775" y="7656"/>
                </a:cubicBezTo>
                <a:cubicBezTo>
                  <a:pt x="9775" y="7311"/>
                  <a:pt x="9621" y="6977"/>
                  <a:pt x="9347" y="6751"/>
                </a:cubicBezTo>
                <a:cubicBezTo>
                  <a:pt x="9263" y="6691"/>
                  <a:pt x="9228" y="6584"/>
                  <a:pt x="9228" y="6465"/>
                </a:cubicBezTo>
                <a:lnTo>
                  <a:pt x="9228" y="6108"/>
                </a:lnTo>
                <a:cubicBezTo>
                  <a:pt x="9228" y="6001"/>
                  <a:pt x="9311" y="5917"/>
                  <a:pt x="9418" y="5917"/>
                </a:cubicBezTo>
                <a:lnTo>
                  <a:pt x="10323" y="5917"/>
                </a:lnTo>
                <a:cubicBezTo>
                  <a:pt x="10418" y="5917"/>
                  <a:pt x="10490" y="5846"/>
                  <a:pt x="10490" y="5751"/>
                </a:cubicBezTo>
                <a:cubicBezTo>
                  <a:pt x="10490" y="5667"/>
                  <a:pt x="10418" y="5584"/>
                  <a:pt x="10323" y="5584"/>
                </a:cubicBezTo>
                <a:lnTo>
                  <a:pt x="9418" y="5584"/>
                </a:lnTo>
                <a:cubicBezTo>
                  <a:pt x="9120" y="5584"/>
                  <a:pt x="8882" y="5822"/>
                  <a:pt x="8882" y="6120"/>
                </a:cubicBezTo>
                <a:lnTo>
                  <a:pt x="8882" y="6477"/>
                </a:lnTo>
                <a:cubicBezTo>
                  <a:pt x="8882" y="6703"/>
                  <a:pt x="8966" y="6894"/>
                  <a:pt x="9120" y="7013"/>
                </a:cubicBezTo>
                <a:cubicBezTo>
                  <a:pt x="9311" y="7180"/>
                  <a:pt x="9418" y="7406"/>
                  <a:pt x="9418" y="7656"/>
                </a:cubicBezTo>
                <a:cubicBezTo>
                  <a:pt x="9418" y="7906"/>
                  <a:pt x="9299" y="8144"/>
                  <a:pt x="9109" y="8299"/>
                </a:cubicBezTo>
                <a:cubicBezTo>
                  <a:pt x="8957" y="8423"/>
                  <a:pt x="8780" y="8488"/>
                  <a:pt x="8595" y="8488"/>
                </a:cubicBezTo>
                <a:cubicBezTo>
                  <a:pt x="8533" y="8488"/>
                  <a:pt x="8469" y="8480"/>
                  <a:pt x="8406" y="8465"/>
                </a:cubicBezTo>
                <a:cubicBezTo>
                  <a:pt x="8097" y="8406"/>
                  <a:pt x="7835" y="8132"/>
                  <a:pt x="7763" y="7811"/>
                </a:cubicBezTo>
                <a:cubicBezTo>
                  <a:pt x="7704" y="7513"/>
                  <a:pt x="7811" y="7215"/>
                  <a:pt x="8049" y="7013"/>
                </a:cubicBezTo>
                <a:cubicBezTo>
                  <a:pt x="8216" y="6882"/>
                  <a:pt x="8299" y="6691"/>
                  <a:pt x="8299" y="6477"/>
                </a:cubicBezTo>
                <a:lnTo>
                  <a:pt x="8299" y="6108"/>
                </a:lnTo>
                <a:cubicBezTo>
                  <a:pt x="8299" y="5810"/>
                  <a:pt x="8061" y="5572"/>
                  <a:pt x="7763" y="5572"/>
                </a:cubicBezTo>
                <a:lnTo>
                  <a:pt x="5953" y="5572"/>
                </a:lnTo>
                <a:lnTo>
                  <a:pt x="5953" y="3739"/>
                </a:lnTo>
                <a:cubicBezTo>
                  <a:pt x="5953" y="3643"/>
                  <a:pt x="6037" y="3548"/>
                  <a:pt x="6144" y="3548"/>
                </a:cubicBezTo>
                <a:lnTo>
                  <a:pt x="6513" y="3548"/>
                </a:lnTo>
                <a:cubicBezTo>
                  <a:pt x="6620" y="3548"/>
                  <a:pt x="6727" y="3596"/>
                  <a:pt x="6799" y="3679"/>
                </a:cubicBezTo>
                <a:cubicBezTo>
                  <a:pt x="7017" y="3956"/>
                  <a:pt x="7342" y="4102"/>
                  <a:pt x="7698" y="4102"/>
                </a:cubicBezTo>
                <a:cubicBezTo>
                  <a:pt x="7770" y="4102"/>
                  <a:pt x="7844" y="4096"/>
                  <a:pt x="7918" y="4084"/>
                </a:cubicBezTo>
                <a:cubicBezTo>
                  <a:pt x="8370" y="4001"/>
                  <a:pt x="8728" y="3643"/>
                  <a:pt x="8835" y="3191"/>
                </a:cubicBezTo>
                <a:cubicBezTo>
                  <a:pt x="8906" y="2834"/>
                  <a:pt x="8823" y="2477"/>
                  <a:pt x="8597" y="2215"/>
                </a:cubicBezTo>
                <a:cubicBezTo>
                  <a:pt x="8370" y="1941"/>
                  <a:pt x="8049" y="1774"/>
                  <a:pt x="7692" y="1774"/>
                </a:cubicBezTo>
                <a:cubicBezTo>
                  <a:pt x="7346" y="1774"/>
                  <a:pt x="7001" y="1929"/>
                  <a:pt x="6775" y="2215"/>
                </a:cubicBezTo>
                <a:cubicBezTo>
                  <a:pt x="6715" y="2286"/>
                  <a:pt x="6620" y="2334"/>
                  <a:pt x="6501" y="2334"/>
                </a:cubicBezTo>
                <a:lnTo>
                  <a:pt x="6144" y="2334"/>
                </a:lnTo>
                <a:cubicBezTo>
                  <a:pt x="6037" y="2334"/>
                  <a:pt x="5941" y="2238"/>
                  <a:pt x="5941" y="2131"/>
                </a:cubicBezTo>
                <a:lnTo>
                  <a:pt x="5941" y="1226"/>
                </a:lnTo>
                <a:cubicBezTo>
                  <a:pt x="5941" y="1143"/>
                  <a:pt x="5870" y="1060"/>
                  <a:pt x="5787" y="1060"/>
                </a:cubicBezTo>
                <a:cubicBezTo>
                  <a:pt x="5691" y="1060"/>
                  <a:pt x="5620" y="1143"/>
                  <a:pt x="5620" y="1226"/>
                </a:cubicBezTo>
                <a:lnTo>
                  <a:pt x="5620" y="2131"/>
                </a:lnTo>
                <a:cubicBezTo>
                  <a:pt x="5620" y="2429"/>
                  <a:pt x="5858" y="2667"/>
                  <a:pt x="6156" y="2667"/>
                </a:cubicBezTo>
                <a:lnTo>
                  <a:pt x="6513" y="2667"/>
                </a:lnTo>
                <a:cubicBezTo>
                  <a:pt x="6739" y="2667"/>
                  <a:pt x="6930" y="2584"/>
                  <a:pt x="7049" y="2429"/>
                </a:cubicBezTo>
                <a:cubicBezTo>
                  <a:pt x="7215" y="2238"/>
                  <a:pt x="7430" y="2131"/>
                  <a:pt x="7692" y="2131"/>
                </a:cubicBezTo>
                <a:cubicBezTo>
                  <a:pt x="7942" y="2131"/>
                  <a:pt x="8180" y="2250"/>
                  <a:pt x="8323" y="2453"/>
                </a:cubicBezTo>
                <a:cubicBezTo>
                  <a:pt x="8489" y="2643"/>
                  <a:pt x="8549" y="2893"/>
                  <a:pt x="8489" y="3143"/>
                </a:cubicBezTo>
                <a:cubicBezTo>
                  <a:pt x="8430" y="3465"/>
                  <a:pt x="8168" y="3715"/>
                  <a:pt x="7835" y="3786"/>
                </a:cubicBezTo>
                <a:cubicBezTo>
                  <a:pt x="7780" y="3797"/>
                  <a:pt x="7726" y="3802"/>
                  <a:pt x="7673" y="3802"/>
                </a:cubicBezTo>
                <a:cubicBezTo>
                  <a:pt x="7432" y="3802"/>
                  <a:pt x="7205" y="3695"/>
                  <a:pt x="7049" y="3501"/>
                </a:cubicBezTo>
                <a:cubicBezTo>
                  <a:pt x="6918" y="3346"/>
                  <a:pt x="6727" y="3250"/>
                  <a:pt x="6513" y="3250"/>
                </a:cubicBezTo>
                <a:lnTo>
                  <a:pt x="6144" y="3250"/>
                </a:lnTo>
                <a:cubicBezTo>
                  <a:pt x="5846" y="3250"/>
                  <a:pt x="5608" y="3489"/>
                  <a:pt x="5608" y="3786"/>
                </a:cubicBezTo>
                <a:lnTo>
                  <a:pt x="5608" y="5620"/>
                </a:lnTo>
                <a:lnTo>
                  <a:pt x="3775" y="5620"/>
                </a:lnTo>
                <a:cubicBezTo>
                  <a:pt x="3667" y="5620"/>
                  <a:pt x="3584" y="5525"/>
                  <a:pt x="3584" y="5429"/>
                </a:cubicBezTo>
                <a:lnTo>
                  <a:pt x="3584" y="5048"/>
                </a:lnTo>
                <a:cubicBezTo>
                  <a:pt x="3584" y="4953"/>
                  <a:pt x="3620" y="4846"/>
                  <a:pt x="3715" y="4774"/>
                </a:cubicBezTo>
                <a:cubicBezTo>
                  <a:pt x="4036" y="4501"/>
                  <a:pt x="4191" y="4084"/>
                  <a:pt x="4120" y="3655"/>
                </a:cubicBezTo>
                <a:cubicBezTo>
                  <a:pt x="4025" y="3191"/>
                  <a:pt x="3667" y="2834"/>
                  <a:pt x="3227" y="2727"/>
                </a:cubicBezTo>
                <a:cubicBezTo>
                  <a:pt x="3148" y="2711"/>
                  <a:pt x="3069" y="2703"/>
                  <a:pt x="2991" y="2703"/>
                </a:cubicBezTo>
                <a:cubicBezTo>
                  <a:pt x="2716" y="2703"/>
                  <a:pt x="2452" y="2798"/>
                  <a:pt x="2239" y="2965"/>
                </a:cubicBezTo>
                <a:cubicBezTo>
                  <a:pt x="1977" y="3191"/>
                  <a:pt x="1810" y="3524"/>
                  <a:pt x="1810" y="3882"/>
                </a:cubicBezTo>
                <a:cubicBezTo>
                  <a:pt x="1810" y="4215"/>
                  <a:pt x="1953" y="4560"/>
                  <a:pt x="2239" y="4786"/>
                </a:cubicBezTo>
                <a:cubicBezTo>
                  <a:pt x="2310" y="4846"/>
                  <a:pt x="2358" y="4953"/>
                  <a:pt x="2358" y="5072"/>
                </a:cubicBezTo>
                <a:lnTo>
                  <a:pt x="2358" y="5429"/>
                </a:lnTo>
                <a:cubicBezTo>
                  <a:pt x="2358" y="5525"/>
                  <a:pt x="2274" y="5620"/>
                  <a:pt x="2167" y="5620"/>
                </a:cubicBezTo>
                <a:lnTo>
                  <a:pt x="334" y="5620"/>
                </a:lnTo>
                <a:lnTo>
                  <a:pt x="334" y="881"/>
                </a:lnTo>
                <a:cubicBezTo>
                  <a:pt x="334" y="572"/>
                  <a:pt x="584" y="333"/>
                  <a:pt x="881" y="333"/>
                </a:cubicBezTo>
                <a:lnTo>
                  <a:pt x="5620" y="333"/>
                </a:lnTo>
                <a:lnTo>
                  <a:pt x="5620" y="524"/>
                </a:lnTo>
                <a:cubicBezTo>
                  <a:pt x="5620" y="619"/>
                  <a:pt x="5691" y="691"/>
                  <a:pt x="5787" y="691"/>
                </a:cubicBezTo>
                <a:cubicBezTo>
                  <a:pt x="5870" y="691"/>
                  <a:pt x="5941" y="619"/>
                  <a:pt x="5941" y="524"/>
                </a:cubicBezTo>
                <a:lnTo>
                  <a:pt x="5941" y="333"/>
                </a:lnTo>
                <a:close/>
                <a:moveTo>
                  <a:pt x="2976" y="3061"/>
                </a:moveTo>
                <a:cubicBezTo>
                  <a:pt x="3040" y="3061"/>
                  <a:pt x="3104" y="3069"/>
                  <a:pt x="3167" y="3084"/>
                </a:cubicBezTo>
                <a:cubicBezTo>
                  <a:pt x="3477" y="3143"/>
                  <a:pt x="3727" y="3417"/>
                  <a:pt x="3810" y="3739"/>
                </a:cubicBezTo>
                <a:cubicBezTo>
                  <a:pt x="3870" y="4036"/>
                  <a:pt x="3763" y="4334"/>
                  <a:pt x="3525" y="4536"/>
                </a:cubicBezTo>
                <a:cubicBezTo>
                  <a:pt x="3358" y="4667"/>
                  <a:pt x="3274" y="4858"/>
                  <a:pt x="3274" y="5072"/>
                </a:cubicBezTo>
                <a:lnTo>
                  <a:pt x="3274" y="5441"/>
                </a:lnTo>
                <a:cubicBezTo>
                  <a:pt x="3274" y="5739"/>
                  <a:pt x="3513" y="5977"/>
                  <a:pt x="3810" y="5977"/>
                </a:cubicBezTo>
                <a:lnTo>
                  <a:pt x="5632" y="5977"/>
                </a:lnTo>
                <a:lnTo>
                  <a:pt x="5632" y="7811"/>
                </a:lnTo>
                <a:cubicBezTo>
                  <a:pt x="5632" y="7918"/>
                  <a:pt x="5549" y="8001"/>
                  <a:pt x="5441" y="8001"/>
                </a:cubicBezTo>
                <a:lnTo>
                  <a:pt x="5072" y="8001"/>
                </a:lnTo>
                <a:cubicBezTo>
                  <a:pt x="4965" y="8001"/>
                  <a:pt x="4858" y="7953"/>
                  <a:pt x="4787" y="7870"/>
                </a:cubicBezTo>
                <a:cubicBezTo>
                  <a:pt x="4569" y="7593"/>
                  <a:pt x="4244" y="7447"/>
                  <a:pt x="3887" y="7447"/>
                </a:cubicBezTo>
                <a:cubicBezTo>
                  <a:pt x="3815" y="7447"/>
                  <a:pt x="3741" y="7453"/>
                  <a:pt x="3667" y="7465"/>
                </a:cubicBezTo>
                <a:cubicBezTo>
                  <a:pt x="3215" y="7561"/>
                  <a:pt x="2858" y="7918"/>
                  <a:pt x="2751" y="8358"/>
                </a:cubicBezTo>
                <a:cubicBezTo>
                  <a:pt x="2679" y="8715"/>
                  <a:pt x="2763" y="9073"/>
                  <a:pt x="2989" y="9346"/>
                </a:cubicBezTo>
                <a:cubicBezTo>
                  <a:pt x="3215" y="9608"/>
                  <a:pt x="3536" y="9775"/>
                  <a:pt x="3894" y="9775"/>
                </a:cubicBezTo>
                <a:cubicBezTo>
                  <a:pt x="4239" y="9775"/>
                  <a:pt x="4584" y="9620"/>
                  <a:pt x="4798" y="9346"/>
                </a:cubicBezTo>
                <a:cubicBezTo>
                  <a:pt x="4858" y="9263"/>
                  <a:pt x="4965" y="9227"/>
                  <a:pt x="5084" y="9227"/>
                </a:cubicBezTo>
                <a:lnTo>
                  <a:pt x="5441" y="9227"/>
                </a:lnTo>
                <a:cubicBezTo>
                  <a:pt x="5549" y="9227"/>
                  <a:pt x="5632" y="9311"/>
                  <a:pt x="5632" y="9418"/>
                </a:cubicBezTo>
                <a:lnTo>
                  <a:pt x="5632" y="11251"/>
                </a:lnTo>
                <a:lnTo>
                  <a:pt x="869" y="11251"/>
                </a:lnTo>
                <a:cubicBezTo>
                  <a:pt x="560" y="11251"/>
                  <a:pt x="322" y="10990"/>
                  <a:pt x="322" y="10692"/>
                </a:cubicBezTo>
                <a:lnTo>
                  <a:pt x="322" y="5965"/>
                </a:lnTo>
                <a:lnTo>
                  <a:pt x="2155" y="5965"/>
                </a:lnTo>
                <a:cubicBezTo>
                  <a:pt x="2453" y="5965"/>
                  <a:pt x="2691" y="5727"/>
                  <a:pt x="2691" y="5429"/>
                </a:cubicBezTo>
                <a:lnTo>
                  <a:pt x="2691" y="5072"/>
                </a:lnTo>
                <a:cubicBezTo>
                  <a:pt x="2691" y="4846"/>
                  <a:pt x="2596" y="4655"/>
                  <a:pt x="2453" y="4536"/>
                </a:cubicBezTo>
                <a:cubicBezTo>
                  <a:pt x="2262" y="4370"/>
                  <a:pt x="2155" y="4143"/>
                  <a:pt x="2155" y="3893"/>
                </a:cubicBezTo>
                <a:cubicBezTo>
                  <a:pt x="2155" y="3643"/>
                  <a:pt x="2274" y="3405"/>
                  <a:pt x="2465" y="3250"/>
                </a:cubicBezTo>
                <a:cubicBezTo>
                  <a:pt x="2607" y="3126"/>
                  <a:pt x="2789" y="3061"/>
                  <a:pt x="2976" y="3061"/>
                </a:cubicBezTo>
                <a:close/>
                <a:moveTo>
                  <a:pt x="893" y="0"/>
                </a:moveTo>
                <a:cubicBezTo>
                  <a:pt x="393" y="0"/>
                  <a:pt x="0" y="393"/>
                  <a:pt x="0" y="893"/>
                </a:cubicBezTo>
                <a:lnTo>
                  <a:pt x="0" y="10680"/>
                </a:lnTo>
                <a:cubicBezTo>
                  <a:pt x="0" y="11168"/>
                  <a:pt x="393" y="11573"/>
                  <a:pt x="893" y="11573"/>
                </a:cubicBezTo>
                <a:lnTo>
                  <a:pt x="10680" y="11573"/>
                </a:lnTo>
                <a:cubicBezTo>
                  <a:pt x="11168" y="11573"/>
                  <a:pt x="11573" y="11168"/>
                  <a:pt x="11573" y="10680"/>
                </a:cubicBezTo>
                <a:lnTo>
                  <a:pt x="11573" y="893"/>
                </a:lnTo>
                <a:cubicBezTo>
                  <a:pt x="11573" y="393"/>
                  <a:pt x="11168" y="0"/>
                  <a:pt x="106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2" name="Google Shape;322;p37"/>
          <p:cNvGrpSpPr/>
          <p:nvPr/>
        </p:nvGrpSpPr>
        <p:grpSpPr>
          <a:xfrm>
            <a:off x="1423525" y="2571738"/>
            <a:ext cx="3183050" cy="567913"/>
            <a:chOff x="3337800" y="2571738"/>
            <a:chExt cx="3183050" cy="567913"/>
          </a:xfrm>
        </p:grpSpPr>
        <p:sp>
          <p:nvSpPr>
            <p:cNvPr id="323" name="Google Shape;323;p37"/>
            <p:cNvSpPr/>
            <p:nvPr/>
          </p:nvSpPr>
          <p:spPr>
            <a:xfrm>
              <a:off x="3983150" y="2571750"/>
              <a:ext cx="2537700" cy="567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280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Data cleaning</a:t>
              </a:r>
              <a:endParaRPr>
                <a:latin typeface="Catamaran Light"/>
                <a:ea typeface="Catamaran Light"/>
                <a:cs typeface="Catamaran Light"/>
                <a:sym typeface="Catamaran Light"/>
              </a:endParaRPr>
            </a:p>
          </p:txBody>
        </p:sp>
        <p:grpSp>
          <p:nvGrpSpPr>
            <p:cNvPr id="324" name="Google Shape;324;p37"/>
            <p:cNvGrpSpPr/>
            <p:nvPr/>
          </p:nvGrpSpPr>
          <p:grpSpPr>
            <a:xfrm>
              <a:off x="3337800" y="2571738"/>
              <a:ext cx="617100" cy="567900"/>
              <a:chOff x="2994600" y="2571738"/>
              <a:chExt cx="617100" cy="567900"/>
            </a:xfrm>
          </p:grpSpPr>
          <p:sp>
            <p:nvSpPr>
              <p:cNvPr id="325" name="Google Shape;325;p37"/>
              <p:cNvSpPr/>
              <p:nvPr/>
            </p:nvSpPr>
            <p:spPr>
              <a:xfrm>
                <a:off x="2994600" y="2571738"/>
                <a:ext cx="617100" cy="567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26" name="Google Shape;326;p37"/>
              <p:cNvGrpSpPr/>
              <p:nvPr/>
            </p:nvGrpSpPr>
            <p:grpSpPr>
              <a:xfrm>
                <a:off x="3166621" y="2686808"/>
                <a:ext cx="273046" cy="337801"/>
                <a:chOff x="2667821" y="3361108"/>
                <a:chExt cx="273046" cy="337801"/>
              </a:xfrm>
            </p:grpSpPr>
            <p:sp>
              <p:nvSpPr>
                <p:cNvPr id="327" name="Google Shape;327;p37"/>
                <p:cNvSpPr/>
                <p:nvPr/>
              </p:nvSpPr>
              <p:spPr>
                <a:xfrm>
                  <a:off x="2799971" y="3361108"/>
                  <a:ext cx="10273" cy="36385"/>
                </a:xfrm>
                <a:custGeom>
                  <a:rect b="b" l="l" r="r" t="t"/>
                  <a:pathLst>
                    <a:path extrusionOk="0" h="1144" w="323">
                      <a:moveTo>
                        <a:pt x="155" y="0"/>
                      </a:moveTo>
                      <a:cubicBezTo>
                        <a:pt x="72" y="0"/>
                        <a:pt x="1" y="72"/>
                        <a:pt x="1" y="167"/>
                      </a:cubicBezTo>
                      <a:lnTo>
                        <a:pt x="1" y="977"/>
                      </a:lnTo>
                      <a:cubicBezTo>
                        <a:pt x="1" y="1072"/>
                        <a:pt x="72" y="1143"/>
                        <a:pt x="155" y="1143"/>
                      </a:cubicBezTo>
                      <a:cubicBezTo>
                        <a:pt x="251" y="1143"/>
                        <a:pt x="322" y="1072"/>
                        <a:pt x="322" y="977"/>
                      </a:cubicBezTo>
                      <a:lnTo>
                        <a:pt x="322" y="167"/>
                      </a:lnTo>
                      <a:cubicBezTo>
                        <a:pt x="310" y="60"/>
                        <a:pt x="251" y="0"/>
                        <a:pt x="15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37"/>
                <p:cNvSpPr/>
                <p:nvPr/>
              </p:nvSpPr>
              <p:spPr>
                <a:xfrm>
                  <a:off x="2838964" y="3371063"/>
                  <a:ext cx="22009" cy="34381"/>
                </a:xfrm>
                <a:custGeom>
                  <a:rect b="b" l="l" r="r" t="t"/>
                  <a:pathLst>
                    <a:path extrusionOk="0" h="1081" w="692">
                      <a:moveTo>
                        <a:pt x="517" y="0"/>
                      </a:moveTo>
                      <a:cubicBezTo>
                        <a:pt x="454" y="0"/>
                        <a:pt x="385" y="31"/>
                        <a:pt x="358" y="104"/>
                      </a:cubicBezTo>
                      <a:lnTo>
                        <a:pt x="49" y="866"/>
                      </a:lnTo>
                      <a:cubicBezTo>
                        <a:pt x="1" y="961"/>
                        <a:pt x="84" y="1080"/>
                        <a:pt x="203" y="1080"/>
                      </a:cubicBezTo>
                      <a:cubicBezTo>
                        <a:pt x="263" y="1080"/>
                        <a:pt x="322" y="1057"/>
                        <a:pt x="346" y="985"/>
                      </a:cubicBezTo>
                      <a:lnTo>
                        <a:pt x="656" y="223"/>
                      </a:lnTo>
                      <a:cubicBezTo>
                        <a:pt x="691" y="152"/>
                        <a:pt x="644" y="45"/>
                        <a:pt x="572" y="9"/>
                      </a:cubicBezTo>
                      <a:cubicBezTo>
                        <a:pt x="556" y="3"/>
                        <a:pt x="537" y="0"/>
                        <a:pt x="51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37"/>
                <p:cNvSpPr/>
                <p:nvPr/>
              </p:nvSpPr>
              <p:spPr>
                <a:xfrm>
                  <a:off x="2873822" y="3399815"/>
                  <a:ext cx="29197" cy="28338"/>
                </a:xfrm>
                <a:custGeom>
                  <a:rect b="b" l="l" r="r" t="t"/>
                  <a:pathLst>
                    <a:path extrusionOk="0" h="891" w="918">
                      <a:moveTo>
                        <a:pt x="744" y="1"/>
                      </a:moveTo>
                      <a:cubicBezTo>
                        <a:pt x="703" y="1"/>
                        <a:pt x="661" y="16"/>
                        <a:pt x="631" y="45"/>
                      </a:cubicBezTo>
                      <a:lnTo>
                        <a:pt x="60" y="629"/>
                      </a:lnTo>
                      <a:cubicBezTo>
                        <a:pt x="0" y="688"/>
                        <a:pt x="0" y="784"/>
                        <a:pt x="60" y="843"/>
                      </a:cubicBezTo>
                      <a:cubicBezTo>
                        <a:pt x="84" y="879"/>
                        <a:pt x="131" y="891"/>
                        <a:pt x="179" y="891"/>
                      </a:cubicBezTo>
                      <a:cubicBezTo>
                        <a:pt x="286" y="891"/>
                        <a:pt x="274" y="831"/>
                        <a:pt x="858" y="272"/>
                      </a:cubicBezTo>
                      <a:cubicBezTo>
                        <a:pt x="917" y="212"/>
                        <a:pt x="917" y="105"/>
                        <a:pt x="858" y="45"/>
                      </a:cubicBezTo>
                      <a:cubicBezTo>
                        <a:pt x="828" y="16"/>
                        <a:pt x="786" y="1"/>
                        <a:pt x="74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37"/>
                <p:cNvSpPr/>
                <p:nvPr/>
              </p:nvSpPr>
              <p:spPr>
                <a:xfrm>
                  <a:off x="2894655" y="3442656"/>
                  <a:ext cx="37116" cy="19592"/>
                </a:xfrm>
                <a:custGeom>
                  <a:rect b="b" l="l" r="r" t="t"/>
                  <a:pathLst>
                    <a:path extrusionOk="0" h="616" w="1167">
                      <a:moveTo>
                        <a:pt x="973" y="1"/>
                      </a:moveTo>
                      <a:cubicBezTo>
                        <a:pt x="955" y="1"/>
                        <a:pt x="936" y="3"/>
                        <a:pt x="917" y="8"/>
                      </a:cubicBezTo>
                      <a:lnTo>
                        <a:pt x="155" y="318"/>
                      </a:lnTo>
                      <a:cubicBezTo>
                        <a:pt x="0" y="377"/>
                        <a:pt x="36" y="615"/>
                        <a:pt x="214" y="615"/>
                      </a:cubicBezTo>
                      <a:cubicBezTo>
                        <a:pt x="274" y="615"/>
                        <a:pt x="238" y="615"/>
                        <a:pt x="1036" y="294"/>
                      </a:cubicBezTo>
                      <a:cubicBezTo>
                        <a:pt x="1131" y="282"/>
                        <a:pt x="1167" y="175"/>
                        <a:pt x="1131" y="103"/>
                      </a:cubicBezTo>
                      <a:cubicBezTo>
                        <a:pt x="1103" y="37"/>
                        <a:pt x="1044" y="1"/>
                        <a:pt x="97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" name="Google Shape;331;p37"/>
                <p:cNvSpPr/>
                <p:nvPr/>
              </p:nvSpPr>
              <p:spPr>
                <a:xfrm>
                  <a:off x="2904482" y="3493258"/>
                  <a:ext cx="36385" cy="10273"/>
                </a:xfrm>
                <a:custGeom>
                  <a:rect b="b" l="l" r="r" t="t"/>
                  <a:pathLst>
                    <a:path extrusionOk="0" h="323" w="1144">
                      <a:moveTo>
                        <a:pt x="155" y="1"/>
                      </a:moveTo>
                      <a:cubicBezTo>
                        <a:pt x="72" y="1"/>
                        <a:pt x="1" y="72"/>
                        <a:pt x="1" y="155"/>
                      </a:cubicBezTo>
                      <a:cubicBezTo>
                        <a:pt x="1" y="251"/>
                        <a:pt x="72" y="322"/>
                        <a:pt x="155" y="322"/>
                      </a:cubicBezTo>
                      <a:lnTo>
                        <a:pt x="977" y="322"/>
                      </a:lnTo>
                      <a:cubicBezTo>
                        <a:pt x="1072" y="322"/>
                        <a:pt x="1144" y="251"/>
                        <a:pt x="1144" y="155"/>
                      </a:cubicBezTo>
                      <a:cubicBezTo>
                        <a:pt x="1144" y="72"/>
                        <a:pt x="1072" y="1"/>
                        <a:pt x="97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" name="Google Shape;332;p37"/>
                <p:cNvSpPr/>
                <p:nvPr/>
              </p:nvSpPr>
              <p:spPr>
                <a:xfrm>
                  <a:off x="2895386" y="3533364"/>
                  <a:ext cx="35653" cy="20196"/>
                </a:xfrm>
                <a:custGeom>
                  <a:rect b="b" l="l" r="r" t="t"/>
                  <a:pathLst>
                    <a:path extrusionOk="0" h="635" w="1121">
                      <a:moveTo>
                        <a:pt x="179" y="0"/>
                      </a:moveTo>
                      <a:cubicBezTo>
                        <a:pt x="118" y="0"/>
                        <a:pt x="54" y="38"/>
                        <a:pt x="37" y="109"/>
                      </a:cubicBezTo>
                      <a:cubicBezTo>
                        <a:pt x="1" y="180"/>
                        <a:pt x="37" y="288"/>
                        <a:pt x="120" y="311"/>
                      </a:cubicBezTo>
                      <a:lnTo>
                        <a:pt x="882" y="621"/>
                      </a:lnTo>
                      <a:cubicBezTo>
                        <a:pt x="901" y="630"/>
                        <a:pt x="922" y="635"/>
                        <a:pt x="943" y="635"/>
                      </a:cubicBezTo>
                      <a:cubicBezTo>
                        <a:pt x="1004" y="635"/>
                        <a:pt x="1067" y="599"/>
                        <a:pt x="1084" y="538"/>
                      </a:cubicBezTo>
                      <a:cubicBezTo>
                        <a:pt x="1120" y="442"/>
                        <a:pt x="1084" y="359"/>
                        <a:pt x="1001" y="323"/>
                      </a:cubicBezTo>
                      <a:lnTo>
                        <a:pt x="239" y="14"/>
                      </a:lnTo>
                      <a:cubicBezTo>
                        <a:pt x="221" y="5"/>
                        <a:pt x="200" y="0"/>
                        <a:pt x="17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3" name="Google Shape;333;p37"/>
                <p:cNvSpPr/>
                <p:nvPr/>
              </p:nvSpPr>
              <p:spPr>
                <a:xfrm>
                  <a:off x="2872677" y="3567586"/>
                  <a:ext cx="30692" cy="28338"/>
                </a:xfrm>
                <a:custGeom>
                  <a:rect b="b" l="l" r="r" t="t"/>
                  <a:pathLst>
                    <a:path extrusionOk="0" h="891" w="965">
                      <a:moveTo>
                        <a:pt x="173" y="0"/>
                      </a:moveTo>
                      <a:cubicBezTo>
                        <a:pt x="132" y="0"/>
                        <a:pt x="90" y="15"/>
                        <a:pt x="60" y="45"/>
                      </a:cubicBezTo>
                      <a:cubicBezTo>
                        <a:pt x="1" y="104"/>
                        <a:pt x="1" y="200"/>
                        <a:pt x="60" y="259"/>
                      </a:cubicBezTo>
                      <a:cubicBezTo>
                        <a:pt x="644" y="819"/>
                        <a:pt x="620" y="890"/>
                        <a:pt x="751" y="890"/>
                      </a:cubicBezTo>
                      <a:cubicBezTo>
                        <a:pt x="894" y="890"/>
                        <a:pt x="965" y="712"/>
                        <a:pt x="858" y="616"/>
                      </a:cubicBezTo>
                      <a:lnTo>
                        <a:pt x="286" y="45"/>
                      </a:lnTo>
                      <a:cubicBezTo>
                        <a:pt x="257" y="15"/>
                        <a:pt x="215" y="0"/>
                        <a:pt x="17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4" name="Google Shape;334;p37"/>
                <p:cNvSpPr/>
                <p:nvPr/>
              </p:nvSpPr>
              <p:spPr>
                <a:xfrm>
                  <a:off x="2838233" y="3589818"/>
                  <a:ext cx="21214" cy="34318"/>
                </a:xfrm>
                <a:custGeom>
                  <a:rect b="b" l="l" r="r" t="t"/>
                  <a:pathLst>
                    <a:path extrusionOk="0" h="1079" w="667">
                      <a:moveTo>
                        <a:pt x="179" y="1"/>
                      </a:moveTo>
                      <a:cubicBezTo>
                        <a:pt x="159" y="1"/>
                        <a:pt x="139" y="4"/>
                        <a:pt x="119" y="13"/>
                      </a:cubicBezTo>
                      <a:cubicBezTo>
                        <a:pt x="48" y="37"/>
                        <a:pt x="0" y="132"/>
                        <a:pt x="24" y="215"/>
                      </a:cubicBezTo>
                      <a:lnTo>
                        <a:pt x="345" y="977"/>
                      </a:lnTo>
                      <a:cubicBezTo>
                        <a:pt x="365" y="1036"/>
                        <a:pt x="425" y="1079"/>
                        <a:pt x="499" y="1079"/>
                      </a:cubicBezTo>
                      <a:cubicBezTo>
                        <a:pt x="514" y="1079"/>
                        <a:pt x="531" y="1077"/>
                        <a:pt x="548" y="1072"/>
                      </a:cubicBezTo>
                      <a:cubicBezTo>
                        <a:pt x="643" y="1037"/>
                        <a:pt x="667" y="929"/>
                        <a:pt x="643" y="858"/>
                      </a:cubicBezTo>
                      <a:lnTo>
                        <a:pt x="322" y="96"/>
                      </a:lnTo>
                      <a:cubicBezTo>
                        <a:pt x="303" y="41"/>
                        <a:pt x="243" y="1"/>
                        <a:pt x="1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5" name="Google Shape;335;p37"/>
                <p:cNvSpPr/>
                <p:nvPr/>
              </p:nvSpPr>
              <p:spPr>
                <a:xfrm>
                  <a:off x="2747334" y="3589754"/>
                  <a:ext cx="21627" cy="34572"/>
                </a:xfrm>
                <a:custGeom>
                  <a:rect b="b" l="l" r="r" t="t"/>
                  <a:pathLst>
                    <a:path extrusionOk="0" h="1087" w="680">
                      <a:moveTo>
                        <a:pt x="499" y="1"/>
                      </a:moveTo>
                      <a:cubicBezTo>
                        <a:pt x="438" y="1"/>
                        <a:pt x="375" y="36"/>
                        <a:pt x="358" y="98"/>
                      </a:cubicBezTo>
                      <a:lnTo>
                        <a:pt x="36" y="860"/>
                      </a:lnTo>
                      <a:cubicBezTo>
                        <a:pt x="1" y="967"/>
                        <a:pt x="72" y="1086"/>
                        <a:pt x="191" y="1086"/>
                      </a:cubicBezTo>
                      <a:cubicBezTo>
                        <a:pt x="251" y="1086"/>
                        <a:pt x="310" y="1051"/>
                        <a:pt x="334" y="979"/>
                      </a:cubicBezTo>
                      <a:lnTo>
                        <a:pt x="655" y="217"/>
                      </a:lnTo>
                      <a:cubicBezTo>
                        <a:pt x="679" y="134"/>
                        <a:pt x="632" y="39"/>
                        <a:pt x="560" y="15"/>
                      </a:cubicBezTo>
                      <a:cubicBezTo>
                        <a:pt x="542" y="5"/>
                        <a:pt x="520" y="1"/>
                        <a:pt x="49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6" name="Google Shape;336;p37"/>
                <p:cNvSpPr/>
                <p:nvPr/>
              </p:nvSpPr>
              <p:spPr>
                <a:xfrm>
                  <a:off x="2705319" y="3566441"/>
                  <a:ext cx="29547" cy="28625"/>
                </a:xfrm>
                <a:custGeom>
                  <a:rect b="b" l="l" r="r" t="t"/>
                  <a:pathLst>
                    <a:path extrusionOk="0" h="900" w="929">
                      <a:moveTo>
                        <a:pt x="744" y="1"/>
                      </a:moveTo>
                      <a:cubicBezTo>
                        <a:pt x="702" y="1"/>
                        <a:pt x="661" y="15"/>
                        <a:pt x="631" y="45"/>
                      </a:cubicBezTo>
                      <a:lnTo>
                        <a:pt x="60" y="629"/>
                      </a:lnTo>
                      <a:cubicBezTo>
                        <a:pt x="0" y="688"/>
                        <a:pt x="0" y="795"/>
                        <a:pt x="60" y="855"/>
                      </a:cubicBezTo>
                      <a:cubicBezTo>
                        <a:pt x="89" y="885"/>
                        <a:pt x="128" y="899"/>
                        <a:pt x="167" y="899"/>
                      </a:cubicBezTo>
                      <a:cubicBezTo>
                        <a:pt x="205" y="899"/>
                        <a:pt x="244" y="885"/>
                        <a:pt x="274" y="855"/>
                      </a:cubicBezTo>
                      <a:lnTo>
                        <a:pt x="857" y="271"/>
                      </a:lnTo>
                      <a:cubicBezTo>
                        <a:pt x="929" y="212"/>
                        <a:pt x="929" y="105"/>
                        <a:pt x="857" y="45"/>
                      </a:cubicBezTo>
                      <a:cubicBezTo>
                        <a:pt x="827" y="15"/>
                        <a:pt x="786" y="1"/>
                        <a:pt x="74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7" name="Google Shape;337;p37"/>
                <p:cNvSpPr/>
                <p:nvPr/>
              </p:nvSpPr>
              <p:spPr>
                <a:xfrm>
                  <a:off x="2676918" y="3532060"/>
                  <a:ext cx="35240" cy="20133"/>
                </a:xfrm>
                <a:custGeom>
                  <a:rect b="b" l="l" r="r" t="t"/>
                  <a:pathLst>
                    <a:path extrusionOk="0" h="633" w="1108">
                      <a:moveTo>
                        <a:pt x="918" y="1"/>
                      </a:moveTo>
                      <a:cubicBezTo>
                        <a:pt x="903" y="1"/>
                        <a:pt x="886" y="3"/>
                        <a:pt x="869" y="7"/>
                      </a:cubicBezTo>
                      <a:lnTo>
                        <a:pt x="119" y="329"/>
                      </a:lnTo>
                      <a:cubicBezTo>
                        <a:pt x="36" y="352"/>
                        <a:pt x="0" y="448"/>
                        <a:pt x="24" y="531"/>
                      </a:cubicBezTo>
                      <a:cubicBezTo>
                        <a:pt x="53" y="590"/>
                        <a:pt x="115" y="632"/>
                        <a:pt x="182" y="632"/>
                      </a:cubicBezTo>
                      <a:cubicBezTo>
                        <a:pt x="197" y="632"/>
                        <a:pt x="211" y="630"/>
                        <a:pt x="226" y="626"/>
                      </a:cubicBezTo>
                      <a:lnTo>
                        <a:pt x="988" y="305"/>
                      </a:lnTo>
                      <a:cubicBezTo>
                        <a:pt x="1060" y="281"/>
                        <a:pt x="1107" y="174"/>
                        <a:pt x="1084" y="102"/>
                      </a:cubicBezTo>
                      <a:cubicBezTo>
                        <a:pt x="1054" y="44"/>
                        <a:pt x="992" y="1"/>
                        <a:pt x="91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" name="Google Shape;338;p37"/>
                <p:cNvSpPr/>
                <p:nvPr/>
              </p:nvSpPr>
              <p:spPr>
                <a:xfrm>
                  <a:off x="2667821" y="3491763"/>
                  <a:ext cx="36385" cy="10241"/>
                </a:xfrm>
                <a:custGeom>
                  <a:rect b="b" l="l" r="r" t="t"/>
                  <a:pathLst>
                    <a:path extrusionOk="0" h="322" w="1144">
                      <a:moveTo>
                        <a:pt x="155" y="0"/>
                      </a:moveTo>
                      <a:cubicBezTo>
                        <a:pt x="72" y="0"/>
                        <a:pt x="0" y="72"/>
                        <a:pt x="0" y="167"/>
                      </a:cubicBezTo>
                      <a:cubicBezTo>
                        <a:pt x="0" y="250"/>
                        <a:pt x="72" y="322"/>
                        <a:pt x="155" y="322"/>
                      </a:cubicBezTo>
                      <a:lnTo>
                        <a:pt x="977" y="322"/>
                      </a:lnTo>
                      <a:cubicBezTo>
                        <a:pt x="1072" y="322"/>
                        <a:pt x="1143" y="250"/>
                        <a:pt x="1143" y="167"/>
                      </a:cubicBezTo>
                      <a:cubicBezTo>
                        <a:pt x="1131" y="72"/>
                        <a:pt x="1048" y="0"/>
                        <a:pt x="97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9" name="Google Shape;339;p37"/>
                <p:cNvSpPr/>
                <p:nvPr/>
              </p:nvSpPr>
              <p:spPr>
                <a:xfrm>
                  <a:off x="2677267" y="3441702"/>
                  <a:ext cx="35653" cy="20069"/>
                </a:xfrm>
                <a:custGeom>
                  <a:rect b="b" l="l" r="r" t="t"/>
                  <a:pathLst>
                    <a:path extrusionOk="0" h="631" w="1121">
                      <a:moveTo>
                        <a:pt x="173" y="1"/>
                      </a:moveTo>
                      <a:cubicBezTo>
                        <a:pt x="110" y="1"/>
                        <a:pt x="51" y="36"/>
                        <a:pt x="25" y="98"/>
                      </a:cubicBezTo>
                      <a:cubicBezTo>
                        <a:pt x="1" y="193"/>
                        <a:pt x="25" y="276"/>
                        <a:pt x="120" y="312"/>
                      </a:cubicBezTo>
                      <a:lnTo>
                        <a:pt x="882" y="622"/>
                      </a:lnTo>
                      <a:cubicBezTo>
                        <a:pt x="899" y="627"/>
                        <a:pt x="918" y="630"/>
                        <a:pt x="937" y="630"/>
                      </a:cubicBezTo>
                      <a:cubicBezTo>
                        <a:pt x="999" y="630"/>
                        <a:pt x="1066" y="599"/>
                        <a:pt x="1084" y="526"/>
                      </a:cubicBezTo>
                      <a:cubicBezTo>
                        <a:pt x="1120" y="443"/>
                        <a:pt x="1084" y="348"/>
                        <a:pt x="1001" y="324"/>
                      </a:cubicBezTo>
                      <a:lnTo>
                        <a:pt x="239" y="14"/>
                      </a:lnTo>
                      <a:cubicBezTo>
                        <a:pt x="217" y="5"/>
                        <a:pt x="195" y="1"/>
                        <a:pt x="17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" name="Google Shape;340;p37"/>
                <p:cNvSpPr/>
                <p:nvPr/>
              </p:nvSpPr>
              <p:spPr>
                <a:xfrm>
                  <a:off x="2706051" y="3399084"/>
                  <a:ext cx="30724" cy="28338"/>
                </a:xfrm>
                <a:custGeom>
                  <a:rect b="b" l="l" r="r" t="t"/>
                  <a:pathLst>
                    <a:path extrusionOk="0" h="891" w="966">
                      <a:moveTo>
                        <a:pt x="173" y="0"/>
                      </a:moveTo>
                      <a:cubicBezTo>
                        <a:pt x="132" y="0"/>
                        <a:pt x="90" y="15"/>
                        <a:pt x="60" y="45"/>
                      </a:cubicBezTo>
                      <a:cubicBezTo>
                        <a:pt x="1" y="104"/>
                        <a:pt x="1" y="199"/>
                        <a:pt x="60" y="259"/>
                      </a:cubicBezTo>
                      <a:cubicBezTo>
                        <a:pt x="644" y="819"/>
                        <a:pt x="632" y="890"/>
                        <a:pt x="751" y="890"/>
                      </a:cubicBezTo>
                      <a:cubicBezTo>
                        <a:pt x="894" y="890"/>
                        <a:pt x="965" y="723"/>
                        <a:pt x="870" y="616"/>
                      </a:cubicBezTo>
                      <a:lnTo>
                        <a:pt x="287" y="45"/>
                      </a:lnTo>
                      <a:cubicBezTo>
                        <a:pt x="257" y="15"/>
                        <a:pt x="215" y="0"/>
                        <a:pt x="17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1" name="Google Shape;341;p37"/>
                <p:cNvSpPr/>
                <p:nvPr/>
              </p:nvSpPr>
              <p:spPr>
                <a:xfrm>
                  <a:off x="2748861" y="3370713"/>
                  <a:ext cx="21596" cy="34190"/>
                </a:xfrm>
                <a:custGeom>
                  <a:rect b="b" l="l" r="r" t="t"/>
                  <a:pathLst>
                    <a:path extrusionOk="0" h="1075" w="679">
                      <a:moveTo>
                        <a:pt x="170" y="1"/>
                      </a:moveTo>
                      <a:cubicBezTo>
                        <a:pt x="153" y="1"/>
                        <a:pt x="136" y="3"/>
                        <a:pt x="119" y="8"/>
                      </a:cubicBezTo>
                      <a:cubicBezTo>
                        <a:pt x="36" y="44"/>
                        <a:pt x="0" y="127"/>
                        <a:pt x="24" y="210"/>
                      </a:cubicBezTo>
                      <a:lnTo>
                        <a:pt x="334" y="972"/>
                      </a:lnTo>
                      <a:cubicBezTo>
                        <a:pt x="362" y="1039"/>
                        <a:pt x="421" y="1075"/>
                        <a:pt x="491" y="1075"/>
                      </a:cubicBezTo>
                      <a:cubicBezTo>
                        <a:pt x="510" y="1075"/>
                        <a:pt x="528" y="1073"/>
                        <a:pt x="548" y="1068"/>
                      </a:cubicBezTo>
                      <a:cubicBezTo>
                        <a:pt x="631" y="1020"/>
                        <a:pt x="679" y="937"/>
                        <a:pt x="631" y="841"/>
                      </a:cubicBezTo>
                      <a:lnTo>
                        <a:pt x="322" y="103"/>
                      </a:lnTo>
                      <a:cubicBezTo>
                        <a:pt x="293" y="37"/>
                        <a:pt x="235" y="1"/>
                        <a:pt x="17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2" name="Google Shape;342;p37"/>
                <p:cNvSpPr/>
                <p:nvPr/>
              </p:nvSpPr>
              <p:spPr>
                <a:xfrm>
                  <a:off x="2749242" y="3533364"/>
                  <a:ext cx="111731" cy="115198"/>
                </a:xfrm>
                <a:custGeom>
                  <a:rect b="b" l="l" r="r" t="t"/>
                  <a:pathLst>
                    <a:path extrusionOk="0" h="3622" w="3513">
                      <a:moveTo>
                        <a:pt x="3224" y="0"/>
                      </a:moveTo>
                      <a:cubicBezTo>
                        <a:pt x="3217" y="0"/>
                        <a:pt x="3210" y="1"/>
                        <a:pt x="3203" y="2"/>
                      </a:cubicBezTo>
                      <a:cubicBezTo>
                        <a:pt x="3108" y="14"/>
                        <a:pt x="3048" y="85"/>
                        <a:pt x="3060" y="180"/>
                      </a:cubicBezTo>
                      <a:lnTo>
                        <a:pt x="3155" y="740"/>
                      </a:lnTo>
                      <a:lnTo>
                        <a:pt x="3155" y="776"/>
                      </a:lnTo>
                      <a:cubicBezTo>
                        <a:pt x="3155" y="842"/>
                        <a:pt x="3087" y="909"/>
                        <a:pt x="3017" y="909"/>
                      </a:cubicBezTo>
                      <a:cubicBezTo>
                        <a:pt x="2999" y="909"/>
                        <a:pt x="2982" y="904"/>
                        <a:pt x="2965" y="895"/>
                      </a:cubicBezTo>
                      <a:cubicBezTo>
                        <a:pt x="2965" y="895"/>
                        <a:pt x="1929" y="359"/>
                        <a:pt x="1917" y="347"/>
                      </a:cubicBezTo>
                      <a:cubicBezTo>
                        <a:pt x="1858" y="320"/>
                        <a:pt x="1794" y="308"/>
                        <a:pt x="1731" y="308"/>
                      </a:cubicBezTo>
                      <a:cubicBezTo>
                        <a:pt x="1654" y="308"/>
                        <a:pt x="1578" y="326"/>
                        <a:pt x="1512" y="359"/>
                      </a:cubicBezTo>
                      <a:cubicBezTo>
                        <a:pt x="1453" y="383"/>
                        <a:pt x="548" y="859"/>
                        <a:pt x="500" y="895"/>
                      </a:cubicBezTo>
                      <a:cubicBezTo>
                        <a:pt x="480" y="906"/>
                        <a:pt x="459" y="911"/>
                        <a:pt x="438" y="911"/>
                      </a:cubicBezTo>
                      <a:cubicBezTo>
                        <a:pt x="372" y="911"/>
                        <a:pt x="310" y="857"/>
                        <a:pt x="310" y="776"/>
                      </a:cubicBezTo>
                      <a:cubicBezTo>
                        <a:pt x="310" y="764"/>
                        <a:pt x="310" y="740"/>
                        <a:pt x="345" y="585"/>
                      </a:cubicBezTo>
                      <a:cubicBezTo>
                        <a:pt x="357" y="490"/>
                        <a:pt x="298" y="418"/>
                        <a:pt x="203" y="407"/>
                      </a:cubicBezTo>
                      <a:cubicBezTo>
                        <a:pt x="190" y="403"/>
                        <a:pt x="178" y="401"/>
                        <a:pt x="166" y="401"/>
                      </a:cubicBezTo>
                      <a:cubicBezTo>
                        <a:pt x="99" y="401"/>
                        <a:pt x="44" y="457"/>
                        <a:pt x="24" y="538"/>
                      </a:cubicBezTo>
                      <a:cubicBezTo>
                        <a:pt x="0" y="680"/>
                        <a:pt x="0" y="716"/>
                        <a:pt x="0" y="776"/>
                      </a:cubicBezTo>
                      <a:cubicBezTo>
                        <a:pt x="0" y="1030"/>
                        <a:pt x="223" y="1224"/>
                        <a:pt x="464" y="1224"/>
                      </a:cubicBezTo>
                      <a:cubicBezTo>
                        <a:pt x="527" y="1224"/>
                        <a:pt x="592" y="1210"/>
                        <a:pt x="655" y="1180"/>
                      </a:cubicBezTo>
                      <a:lnTo>
                        <a:pt x="1238" y="883"/>
                      </a:lnTo>
                      <a:lnTo>
                        <a:pt x="1238" y="1454"/>
                      </a:lnTo>
                      <a:cubicBezTo>
                        <a:pt x="1238" y="1550"/>
                        <a:pt x="1310" y="1621"/>
                        <a:pt x="1393" y="1621"/>
                      </a:cubicBezTo>
                      <a:cubicBezTo>
                        <a:pt x="1488" y="1621"/>
                        <a:pt x="1560" y="1550"/>
                        <a:pt x="1560" y="1454"/>
                      </a:cubicBezTo>
                      <a:lnTo>
                        <a:pt x="1560" y="716"/>
                      </a:lnTo>
                      <a:cubicBezTo>
                        <a:pt x="1631" y="689"/>
                        <a:pt x="1683" y="636"/>
                        <a:pt x="1744" y="636"/>
                      </a:cubicBezTo>
                      <a:cubicBezTo>
                        <a:pt x="1764" y="636"/>
                        <a:pt x="1786" y="642"/>
                        <a:pt x="1810" y="657"/>
                      </a:cubicBezTo>
                      <a:lnTo>
                        <a:pt x="1929" y="716"/>
                      </a:lnTo>
                      <a:lnTo>
                        <a:pt x="1929" y="3455"/>
                      </a:lnTo>
                      <a:cubicBezTo>
                        <a:pt x="1929" y="3538"/>
                        <a:pt x="2012" y="3621"/>
                        <a:pt x="2096" y="3621"/>
                      </a:cubicBezTo>
                      <a:cubicBezTo>
                        <a:pt x="2191" y="3621"/>
                        <a:pt x="2262" y="3538"/>
                        <a:pt x="2262" y="3455"/>
                      </a:cubicBezTo>
                      <a:lnTo>
                        <a:pt x="2262" y="883"/>
                      </a:lnTo>
                      <a:cubicBezTo>
                        <a:pt x="2798" y="1145"/>
                        <a:pt x="2870" y="1240"/>
                        <a:pt x="3048" y="1240"/>
                      </a:cubicBezTo>
                      <a:cubicBezTo>
                        <a:pt x="3298" y="1216"/>
                        <a:pt x="3512" y="966"/>
                        <a:pt x="3465" y="704"/>
                      </a:cubicBezTo>
                      <a:lnTo>
                        <a:pt x="3382" y="133"/>
                      </a:lnTo>
                      <a:cubicBezTo>
                        <a:pt x="3360" y="57"/>
                        <a:pt x="3298" y="0"/>
                        <a:pt x="322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3" name="Google Shape;343;p37"/>
                <p:cNvSpPr/>
                <p:nvPr/>
              </p:nvSpPr>
              <p:spPr>
                <a:xfrm>
                  <a:off x="2795010" y="3417371"/>
                  <a:ext cx="94365" cy="106960"/>
                </a:xfrm>
                <a:custGeom>
                  <a:rect b="b" l="l" r="r" t="t"/>
                  <a:pathLst>
                    <a:path extrusionOk="0" h="3363" w="2967">
                      <a:moveTo>
                        <a:pt x="275" y="1"/>
                      </a:moveTo>
                      <a:cubicBezTo>
                        <a:pt x="121" y="1"/>
                        <a:pt x="0" y="85"/>
                        <a:pt x="49" y="220"/>
                      </a:cubicBezTo>
                      <a:cubicBezTo>
                        <a:pt x="68" y="296"/>
                        <a:pt x="133" y="334"/>
                        <a:pt x="195" y="334"/>
                      </a:cubicBezTo>
                      <a:cubicBezTo>
                        <a:pt x="210" y="334"/>
                        <a:pt x="226" y="332"/>
                        <a:pt x="240" y="327"/>
                      </a:cubicBezTo>
                      <a:cubicBezTo>
                        <a:pt x="253" y="324"/>
                        <a:pt x="266" y="323"/>
                        <a:pt x="280" y="323"/>
                      </a:cubicBezTo>
                      <a:cubicBezTo>
                        <a:pt x="329" y="323"/>
                        <a:pt x="379" y="342"/>
                        <a:pt x="407" y="398"/>
                      </a:cubicBezTo>
                      <a:lnTo>
                        <a:pt x="907" y="1434"/>
                      </a:lnTo>
                      <a:cubicBezTo>
                        <a:pt x="966" y="1565"/>
                        <a:pt x="1097" y="1649"/>
                        <a:pt x="1252" y="1684"/>
                      </a:cubicBezTo>
                      <a:lnTo>
                        <a:pt x="2395" y="1851"/>
                      </a:lnTo>
                      <a:cubicBezTo>
                        <a:pt x="2502" y="1863"/>
                        <a:pt x="2550" y="1994"/>
                        <a:pt x="2466" y="2065"/>
                      </a:cubicBezTo>
                      <a:lnTo>
                        <a:pt x="1657" y="2875"/>
                      </a:lnTo>
                      <a:cubicBezTo>
                        <a:pt x="1562" y="2958"/>
                        <a:pt x="1514" y="3077"/>
                        <a:pt x="1514" y="3196"/>
                      </a:cubicBezTo>
                      <a:cubicBezTo>
                        <a:pt x="1514" y="3292"/>
                        <a:pt x="1597" y="3363"/>
                        <a:pt x="1681" y="3363"/>
                      </a:cubicBezTo>
                      <a:cubicBezTo>
                        <a:pt x="1776" y="3363"/>
                        <a:pt x="1847" y="3292"/>
                        <a:pt x="1847" y="3196"/>
                      </a:cubicBezTo>
                      <a:cubicBezTo>
                        <a:pt x="1847" y="3101"/>
                        <a:pt x="1883" y="3137"/>
                        <a:pt x="2705" y="2303"/>
                      </a:cubicBezTo>
                      <a:cubicBezTo>
                        <a:pt x="2966" y="2030"/>
                        <a:pt x="2812" y="1577"/>
                        <a:pt x="2443" y="1518"/>
                      </a:cubicBezTo>
                      <a:lnTo>
                        <a:pt x="1300" y="1351"/>
                      </a:lnTo>
                      <a:cubicBezTo>
                        <a:pt x="1252" y="1351"/>
                        <a:pt x="1216" y="1327"/>
                        <a:pt x="1192" y="1279"/>
                      </a:cubicBezTo>
                      <a:lnTo>
                        <a:pt x="680" y="255"/>
                      </a:lnTo>
                      <a:cubicBezTo>
                        <a:pt x="594" y="76"/>
                        <a:pt x="420" y="1"/>
                        <a:pt x="27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4" name="Google Shape;344;p37"/>
                <p:cNvSpPr/>
                <p:nvPr/>
              </p:nvSpPr>
              <p:spPr>
                <a:xfrm>
                  <a:off x="2719695" y="3433974"/>
                  <a:ext cx="76141" cy="101744"/>
                </a:xfrm>
                <a:custGeom>
                  <a:rect b="b" l="l" r="r" t="t"/>
                  <a:pathLst>
                    <a:path extrusionOk="0" h="3199" w="2394">
                      <a:moveTo>
                        <a:pt x="2232" y="0"/>
                      </a:moveTo>
                      <a:cubicBezTo>
                        <a:pt x="2173" y="0"/>
                        <a:pt x="2110" y="39"/>
                        <a:pt x="2084" y="91"/>
                      </a:cubicBezTo>
                      <a:lnTo>
                        <a:pt x="1763" y="757"/>
                      </a:lnTo>
                      <a:cubicBezTo>
                        <a:pt x="1751" y="805"/>
                        <a:pt x="1703" y="817"/>
                        <a:pt x="1655" y="829"/>
                      </a:cubicBezTo>
                      <a:lnTo>
                        <a:pt x="512" y="996"/>
                      </a:lnTo>
                      <a:cubicBezTo>
                        <a:pt x="131" y="1055"/>
                        <a:pt x="0" y="1508"/>
                        <a:pt x="250" y="1758"/>
                      </a:cubicBezTo>
                      <a:cubicBezTo>
                        <a:pt x="1108" y="2603"/>
                        <a:pt x="1132" y="2555"/>
                        <a:pt x="1120" y="2674"/>
                      </a:cubicBezTo>
                      <a:lnTo>
                        <a:pt x="1060" y="3020"/>
                      </a:lnTo>
                      <a:cubicBezTo>
                        <a:pt x="1048" y="3115"/>
                        <a:pt x="1120" y="3198"/>
                        <a:pt x="1203" y="3198"/>
                      </a:cubicBezTo>
                      <a:cubicBezTo>
                        <a:pt x="1286" y="3198"/>
                        <a:pt x="1358" y="3139"/>
                        <a:pt x="1358" y="3067"/>
                      </a:cubicBezTo>
                      <a:lnTo>
                        <a:pt x="1417" y="2722"/>
                      </a:lnTo>
                      <a:cubicBezTo>
                        <a:pt x="1441" y="2579"/>
                        <a:pt x="1382" y="2424"/>
                        <a:pt x="1286" y="2317"/>
                      </a:cubicBezTo>
                      <a:lnTo>
                        <a:pt x="465" y="1519"/>
                      </a:lnTo>
                      <a:cubicBezTo>
                        <a:pt x="393" y="1448"/>
                        <a:pt x="429" y="1305"/>
                        <a:pt x="536" y="1293"/>
                      </a:cubicBezTo>
                      <a:lnTo>
                        <a:pt x="1679" y="1127"/>
                      </a:lnTo>
                      <a:cubicBezTo>
                        <a:pt x="1834" y="1115"/>
                        <a:pt x="1953" y="1007"/>
                        <a:pt x="2025" y="876"/>
                      </a:cubicBezTo>
                      <a:lnTo>
                        <a:pt x="2358" y="210"/>
                      </a:lnTo>
                      <a:cubicBezTo>
                        <a:pt x="2394" y="150"/>
                        <a:pt x="2370" y="55"/>
                        <a:pt x="2298" y="19"/>
                      </a:cubicBezTo>
                      <a:cubicBezTo>
                        <a:pt x="2278" y="6"/>
                        <a:pt x="2256" y="0"/>
                        <a:pt x="223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5" name="Google Shape;345;p37"/>
                <p:cNvSpPr/>
                <p:nvPr/>
              </p:nvSpPr>
              <p:spPr>
                <a:xfrm>
                  <a:off x="2787472" y="3594366"/>
                  <a:ext cx="32600" cy="104543"/>
                </a:xfrm>
                <a:custGeom>
                  <a:rect b="b" l="l" r="r" t="t"/>
                  <a:pathLst>
                    <a:path extrusionOk="0" h="3287" w="1025">
                      <a:moveTo>
                        <a:pt x="167" y="1"/>
                      </a:moveTo>
                      <a:cubicBezTo>
                        <a:pt x="72" y="1"/>
                        <a:pt x="1" y="72"/>
                        <a:pt x="1" y="167"/>
                      </a:cubicBezTo>
                      <a:lnTo>
                        <a:pt x="1" y="2787"/>
                      </a:lnTo>
                      <a:cubicBezTo>
                        <a:pt x="1" y="3072"/>
                        <a:pt x="227" y="3287"/>
                        <a:pt x="513" y="3287"/>
                      </a:cubicBezTo>
                      <a:cubicBezTo>
                        <a:pt x="786" y="3287"/>
                        <a:pt x="1013" y="3072"/>
                        <a:pt x="1013" y="2787"/>
                      </a:cubicBezTo>
                      <a:lnTo>
                        <a:pt x="1013" y="2156"/>
                      </a:lnTo>
                      <a:cubicBezTo>
                        <a:pt x="1025" y="2072"/>
                        <a:pt x="953" y="2001"/>
                        <a:pt x="882" y="2001"/>
                      </a:cubicBezTo>
                      <a:cubicBezTo>
                        <a:pt x="786" y="2001"/>
                        <a:pt x="715" y="2072"/>
                        <a:pt x="715" y="2156"/>
                      </a:cubicBezTo>
                      <a:lnTo>
                        <a:pt x="715" y="2787"/>
                      </a:lnTo>
                      <a:cubicBezTo>
                        <a:pt x="715" y="2894"/>
                        <a:pt x="620" y="2977"/>
                        <a:pt x="525" y="2977"/>
                      </a:cubicBezTo>
                      <a:cubicBezTo>
                        <a:pt x="417" y="2977"/>
                        <a:pt x="334" y="2894"/>
                        <a:pt x="334" y="2787"/>
                      </a:cubicBezTo>
                      <a:lnTo>
                        <a:pt x="334" y="167"/>
                      </a:lnTo>
                      <a:cubicBezTo>
                        <a:pt x="334" y="72"/>
                        <a:pt x="251" y="1"/>
                        <a:pt x="16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351" name="Google Shape;35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750" y="1689975"/>
            <a:ext cx="5681401" cy="244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8"/>
          <p:cNvSpPr txBox="1"/>
          <p:nvPr>
            <p:ph idx="4294967295" type="ctrTitle"/>
          </p:nvPr>
        </p:nvSpPr>
        <p:spPr>
          <a:xfrm>
            <a:off x="992625" y="352675"/>
            <a:ext cx="23667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OUR PROCESS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3" name="Google Shape;353;p38"/>
          <p:cNvSpPr/>
          <p:nvPr/>
        </p:nvSpPr>
        <p:spPr>
          <a:xfrm>
            <a:off x="6573900" y="352675"/>
            <a:ext cx="1634100" cy="56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Data examination</a:t>
            </a:r>
            <a:endParaRPr sz="4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grpSp>
        <p:nvGrpSpPr>
          <p:cNvPr id="354" name="Google Shape;354;p38"/>
          <p:cNvGrpSpPr/>
          <p:nvPr/>
        </p:nvGrpSpPr>
        <p:grpSpPr>
          <a:xfrm>
            <a:off x="8255670" y="509178"/>
            <a:ext cx="256461" cy="254909"/>
            <a:chOff x="4126815" y="2760704"/>
            <a:chExt cx="380393" cy="363118"/>
          </a:xfrm>
        </p:grpSpPr>
        <p:sp>
          <p:nvSpPr>
            <p:cNvPr id="355" name="Google Shape;355;p38"/>
            <p:cNvSpPr/>
            <p:nvPr/>
          </p:nvSpPr>
          <p:spPr>
            <a:xfrm>
              <a:off x="4219825" y="2822435"/>
              <a:ext cx="103267" cy="29056"/>
            </a:xfrm>
            <a:custGeom>
              <a:rect b="b" l="l" r="r" t="t"/>
              <a:pathLst>
                <a:path extrusionOk="0" h="915" w="3252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8"/>
            <p:cNvSpPr/>
            <p:nvPr/>
          </p:nvSpPr>
          <p:spPr>
            <a:xfrm>
              <a:off x="4126815" y="2760704"/>
              <a:ext cx="380393" cy="363118"/>
            </a:xfrm>
            <a:custGeom>
              <a:rect b="b" l="l" r="r" t="t"/>
              <a:pathLst>
                <a:path extrusionOk="0" h="11435" w="11979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8"/>
            <p:cNvSpPr/>
            <p:nvPr/>
          </p:nvSpPr>
          <p:spPr>
            <a:xfrm>
              <a:off x="4278826" y="2791379"/>
              <a:ext cx="103998" cy="201962"/>
            </a:xfrm>
            <a:custGeom>
              <a:rect b="b" l="l" r="r" t="t"/>
              <a:pathLst>
                <a:path extrusionOk="0" h="6360" w="3275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8"/>
            <p:cNvSpPr/>
            <p:nvPr/>
          </p:nvSpPr>
          <p:spPr>
            <a:xfrm>
              <a:off x="4159332" y="2791379"/>
              <a:ext cx="105903" cy="201962"/>
            </a:xfrm>
            <a:custGeom>
              <a:rect b="b" l="l" r="r" t="t"/>
              <a:pathLst>
                <a:path extrusionOk="0" h="6360" w="3335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38"/>
          <p:cNvSpPr/>
          <p:nvPr/>
        </p:nvSpPr>
        <p:spPr>
          <a:xfrm flipH="1">
            <a:off x="375525" y="318475"/>
            <a:ext cx="617100" cy="63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endParaRPr b="1" sz="2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365" name="Google Shape;365;p39"/>
          <p:cNvSpPr txBox="1"/>
          <p:nvPr/>
        </p:nvSpPr>
        <p:spPr>
          <a:xfrm>
            <a:off x="818825" y="1062975"/>
            <a:ext cx="14895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Orders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Index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Order ID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Order Date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Ship Mode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Customer ID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Customer Name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Origin Channel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Country/Region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City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State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Postal Code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Region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Category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Sub-Category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Product ID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Sales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Quantity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Discount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Profit  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6" name="Google Shape;366;p39"/>
          <p:cNvSpPr txBox="1"/>
          <p:nvPr/>
        </p:nvSpPr>
        <p:spPr>
          <a:xfrm>
            <a:off x="2694042" y="1062975"/>
            <a:ext cx="1489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Campaign Data</a:t>
            </a:r>
            <a:b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Order ID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Arrival Scan Date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Customer Name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7" name="Google Shape;367;p39"/>
          <p:cNvSpPr txBox="1"/>
          <p:nvPr/>
        </p:nvSpPr>
        <p:spPr>
          <a:xfrm>
            <a:off x="4569258" y="1062975"/>
            <a:ext cx="1800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Order Process Data</a:t>
            </a:r>
            <a:b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Row ID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Order ID	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Order Date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 Truck Scan Date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Ship Mode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8" name="Google Shape;368;p39"/>
          <p:cNvSpPr txBox="1"/>
          <p:nvPr/>
        </p:nvSpPr>
        <p:spPr>
          <a:xfrm>
            <a:off x="6755875" y="1062975"/>
            <a:ext cx="1800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Internal Data Study</a:t>
            </a:r>
            <a:b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Order ID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Ready to Ship Date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Pickup Date 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9" name="Google Shape;369;p39"/>
          <p:cNvSpPr txBox="1"/>
          <p:nvPr>
            <p:ph idx="4294967295" type="ctrTitle"/>
          </p:nvPr>
        </p:nvSpPr>
        <p:spPr>
          <a:xfrm>
            <a:off x="992625" y="352675"/>
            <a:ext cx="23667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OUR PROCESS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70" name="Google Shape;370;p39"/>
          <p:cNvSpPr/>
          <p:nvPr/>
        </p:nvSpPr>
        <p:spPr>
          <a:xfrm>
            <a:off x="6573900" y="352675"/>
            <a:ext cx="1634100" cy="56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Data examination</a:t>
            </a:r>
            <a:endParaRPr sz="4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grpSp>
        <p:nvGrpSpPr>
          <p:cNvPr id="371" name="Google Shape;371;p39"/>
          <p:cNvGrpSpPr/>
          <p:nvPr/>
        </p:nvGrpSpPr>
        <p:grpSpPr>
          <a:xfrm>
            <a:off x="8255670" y="509178"/>
            <a:ext cx="256461" cy="254909"/>
            <a:chOff x="4126815" y="2760704"/>
            <a:chExt cx="380393" cy="363118"/>
          </a:xfrm>
        </p:grpSpPr>
        <p:sp>
          <p:nvSpPr>
            <p:cNvPr id="372" name="Google Shape;372;p39"/>
            <p:cNvSpPr/>
            <p:nvPr/>
          </p:nvSpPr>
          <p:spPr>
            <a:xfrm>
              <a:off x="4219825" y="2822435"/>
              <a:ext cx="103267" cy="29056"/>
            </a:xfrm>
            <a:custGeom>
              <a:rect b="b" l="l" r="r" t="t"/>
              <a:pathLst>
                <a:path extrusionOk="0" h="915" w="3252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9"/>
            <p:cNvSpPr/>
            <p:nvPr/>
          </p:nvSpPr>
          <p:spPr>
            <a:xfrm>
              <a:off x="4126815" y="2760704"/>
              <a:ext cx="380393" cy="363118"/>
            </a:xfrm>
            <a:custGeom>
              <a:rect b="b" l="l" r="r" t="t"/>
              <a:pathLst>
                <a:path extrusionOk="0" h="11435" w="11979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4278826" y="2791379"/>
              <a:ext cx="103998" cy="201962"/>
            </a:xfrm>
            <a:custGeom>
              <a:rect b="b" l="l" r="r" t="t"/>
              <a:pathLst>
                <a:path extrusionOk="0" h="6360" w="3275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4159332" y="2791379"/>
              <a:ext cx="105903" cy="201962"/>
            </a:xfrm>
            <a:custGeom>
              <a:rect b="b" l="l" r="r" t="t"/>
              <a:pathLst>
                <a:path extrusionOk="0" h="6360" w="3335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6" name="Google Shape;376;p39"/>
          <p:cNvSpPr/>
          <p:nvPr/>
        </p:nvSpPr>
        <p:spPr>
          <a:xfrm flipH="1">
            <a:off x="375525" y="318475"/>
            <a:ext cx="617100" cy="63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endParaRPr b="1" sz="2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382" name="Google Shape;382;p40"/>
          <p:cNvSpPr txBox="1"/>
          <p:nvPr/>
        </p:nvSpPr>
        <p:spPr>
          <a:xfrm>
            <a:off x="818850" y="1062975"/>
            <a:ext cx="14895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Orders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Index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Order ID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Order Date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Ship Mode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Customer ID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Customer Name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Origin Channel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Country/Region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City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State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Postal Code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Region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Category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Sub-Category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Product ID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Sales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Quantity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Discount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Profit  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3" name="Google Shape;383;p40"/>
          <p:cNvSpPr txBox="1"/>
          <p:nvPr/>
        </p:nvSpPr>
        <p:spPr>
          <a:xfrm>
            <a:off x="2694042" y="1062975"/>
            <a:ext cx="1489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Campaign Data</a:t>
            </a:r>
            <a:b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Order ID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Arrival Scan Date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Customer Name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4" name="Google Shape;384;p40"/>
          <p:cNvSpPr txBox="1"/>
          <p:nvPr/>
        </p:nvSpPr>
        <p:spPr>
          <a:xfrm>
            <a:off x="4569258" y="1062975"/>
            <a:ext cx="1800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Order Process Data</a:t>
            </a:r>
            <a:b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Row ID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Order ID	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Order Date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 Truck Scan Date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Ship Mode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5" name="Google Shape;385;p40"/>
          <p:cNvSpPr txBox="1"/>
          <p:nvPr/>
        </p:nvSpPr>
        <p:spPr>
          <a:xfrm>
            <a:off x="6755875" y="1062975"/>
            <a:ext cx="1800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Internal Data Study</a:t>
            </a:r>
            <a:b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Order ID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Ready to Ship Date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Pickup Date 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6" name="Google Shape;386;p40"/>
          <p:cNvSpPr txBox="1"/>
          <p:nvPr>
            <p:ph idx="4294967295" type="ctrTitle"/>
          </p:nvPr>
        </p:nvSpPr>
        <p:spPr>
          <a:xfrm>
            <a:off x="992625" y="352675"/>
            <a:ext cx="23667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OUR PROCESS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87" name="Google Shape;387;p40"/>
          <p:cNvSpPr/>
          <p:nvPr/>
        </p:nvSpPr>
        <p:spPr>
          <a:xfrm>
            <a:off x="6573900" y="352675"/>
            <a:ext cx="1634100" cy="56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Data examination</a:t>
            </a:r>
            <a:endParaRPr sz="4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grpSp>
        <p:nvGrpSpPr>
          <p:cNvPr id="388" name="Google Shape;388;p40"/>
          <p:cNvGrpSpPr/>
          <p:nvPr/>
        </p:nvGrpSpPr>
        <p:grpSpPr>
          <a:xfrm>
            <a:off x="8255670" y="509178"/>
            <a:ext cx="256461" cy="254909"/>
            <a:chOff x="4126815" y="2760704"/>
            <a:chExt cx="380393" cy="363118"/>
          </a:xfrm>
        </p:grpSpPr>
        <p:sp>
          <p:nvSpPr>
            <p:cNvPr id="389" name="Google Shape;389;p40"/>
            <p:cNvSpPr/>
            <p:nvPr/>
          </p:nvSpPr>
          <p:spPr>
            <a:xfrm>
              <a:off x="4219825" y="2822435"/>
              <a:ext cx="103267" cy="29056"/>
            </a:xfrm>
            <a:custGeom>
              <a:rect b="b" l="l" r="r" t="t"/>
              <a:pathLst>
                <a:path extrusionOk="0" h="915" w="3252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0"/>
            <p:cNvSpPr/>
            <p:nvPr/>
          </p:nvSpPr>
          <p:spPr>
            <a:xfrm>
              <a:off x="4126815" y="2760704"/>
              <a:ext cx="380393" cy="363118"/>
            </a:xfrm>
            <a:custGeom>
              <a:rect b="b" l="l" r="r" t="t"/>
              <a:pathLst>
                <a:path extrusionOk="0" h="11435" w="11979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0"/>
            <p:cNvSpPr/>
            <p:nvPr/>
          </p:nvSpPr>
          <p:spPr>
            <a:xfrm>
              <a:off x="4278826" y="2791379"/>
              <a:ext cx="103998" cy="201962"/>
            </a:xfrm>
            <a:custGeom>
              <a:rect b="b" l="l" r="r" t="t"/>
              <a:pathLst>
                <a:path extrusionOk="0" h="6360" w="3275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40"/>
            <p:cNvSpPr/>
            <p:nvPr/>
          </p:nvSpPr>
          <p:spPr>
            <a:xfrm>
              <a:off x="4159332" y="2791379"/>
              <a:ext cx="105903" cy="201962"/>
            </a:xfrm>
            <a:custGeom>
              <a:rect b="b" l="l" r="r" t="t"/>
              <a:pathLst>
                <a:path extrusionOk="0" h="6360" w="3335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40"/>
          <p:cNvSpPr/>
          <p:nvPr/>
        </p:nvSpPr>
        <p:spPr>
          <a:xfrm flipH="1">
            <a:off x="375525" y="318475"/>
            <a:ext cx="617100" cy="63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endParaRPr b="1" sz="2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94" name="Google Shape;394;p40"/>
          <p:cNvSpPr/>
          <p:nvPr/>
        </p:nvSpPr>
        <p:spPr>
          <a:xfrm>
            <a:off x="899825" y="2047475"/>
            <a:ext cx="786000" cy="192000"/>
          </a:xfrm>
          <a:prstGeom prst="rect">
            <a:avLst/>
          </a:prstGeom>
          <a:solidFill>
            <a:srgbClr val="9E9E9E">
              <a:alpha val="0"/>
            </a:srgbClr>
          </a:solidFill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95" name="Google Shape;395;p40"/>
          <p:cNvSpPr/>
          <p:nvPr/>
        </p:nvSpPr>
        <p:spPr>
          <a:xfrm>
            <a:off x="4661631" y="2249282"/>
            <a:ext cx="786000" cy="192000"/>
          </a:xfrm>
          <a:prstGeom prst="rect">
            <a:avLst/>
          </a:prstGeom>
          <a:solidFill>
            <a:srgbClr val="9E9E9E">
              <a:alpha val="0"/>
            </a:srgbClr>
          </a:solidFill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cxnSp>
        <p:nvCxnSpPr>
          <p:cNvPr id="396" name="Google Shape;396;p40"/>
          <p:cNvCxnSpPr/>
          <p:nvPr/>
        </p:nvCxnSpPr>
        <p:spPr>
          <a:xfrm>
            <a:off x="5447625" y="2540475"/>
            <a:ext cx="944100" cy="55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7" name="Google Shape;397;p40"/>
          <p:cNvSpPr txBox="1"/>
          <p:nvPr/>
        </p:nvSpPr>
        <p:spPr>
          <a:xfrm>
            <a:off x="3729100" y="3500275"/>
            <a:ext cx="15666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First Class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Second Class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Standard Class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8" name="Google Shape;398;p40"/>
          <p:cNvSpPr txBox="1"/>
          <p:nvPr/>
        </p:nvSpPr>
        <p:spPr>
          <a:xfrm>
            <a:off x="6370150" y="2938450"/>
            <a:ext cx="15666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Standard Processing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Express 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99" name="Google Shape;399;p40"/>
          <p:cNvCxnSpPr/>
          <p:nvPr/>
        </p:nvCxnSpPr>
        <p:spPr>
          <a:xfrm>
            <a:off x="1802963" y="2171175"/>
            <a:ext cx="1886400" cy="137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405" name="Google Shape;405;p41"/>
          <p:cNvSpPr txBox="1"/>
          <p:nvPr/>
        </p:nvSpPr>
        <p:spPr>
          <a:xfrm>
            <a:off x="818825" y="1062975"/>
            <a:ext cx="14895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Orders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Index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Order ID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Order Date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Ship Mode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Customer ID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Customer Name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Origin Channel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Country/Region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City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State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Postal Code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Region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Category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Sub-Category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Product ID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Sales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Quantity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Discount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Profit  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6" name="Google Shape;406;p41"/>
          <p:cNvSpPr txBox="1"/>
          <p:nvPr/>
        </p:nvSpPr>
        <p:spPr>
          <a:xfrm>
            <a:off x="2694042" y="1062975"/>
            <a:ext cx="1489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Campaign Data</a:t>
            </a:r>
            <a:b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Order ID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Arrival Scan Date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Customer Name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7" name="Google Shape;407;p41"/>
          <p:cNvSpPr txBox="1"/>
          <p:nvPr/>
        </p:nvSpPr>
        <p:spPr>
          <a:xfrm>
            <a:off x="4569258" y="1062975"/>
            <a:ext cx="1800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Order Process Data</a:t>
            </a:r>
            <a:b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Row ID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Order ID	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Order Date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 Truck Scan Date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Ship Mode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8" name="Google Shape;408;p41"/>
          <p:cNvSpPr txBox="1"/>
          <p:nvPr/>
        </p:nvSpPr>
        <p:spPr>
          <a:xfrm>
            <a:off x="6755875" y="1062975"/>
            <a:ext cx="1800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Internal Data Study</a:t>
            </a:r>
            <a:b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Order ID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Ready to Ship Date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Pickup Date 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9" name="Google Shape;409;p41"/>
          <p:cNvSpPr txBox="1"/>
          <p:nvPr>
            <p:ph idx="4294967295" type="ctrTitle"/>
          </p:nvPr>
        </p:nvSpPr>
        <p:spPr>
          <a:xfrm>
            <a:off x="992625" y="352675"/>
            <a:ext cx="23667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OUR PROCESS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10" name="Google Shape;410;p41"/>
          <p:cNvSpPr/>
          <p:nvPr/>
        </p:nvSpPr>
        <p:spPr>
          <a:xfrm>
            <a:off x="6573900" y="352675"/>
            <a:ext cx="1634100" cy="56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Data examination</a:t>
            </a:r>
            <a:endParaRPr sz="4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grpSp>
        <p:nvGrpSpPr>
          <p:cNvPr id="411" name="Google Shape;411;p41"/>
          <p:cNvGrpSpPr/>
          <p:nvPr/>
        </p:nvGrpSpPr>
        <p:grpSpPr>
          <a:xfrm>
            <a:off x="8255670" y="509178"/>
            <a:ext cx="256461" cy="254909"/>
            <a:chOff x="4126815" y="2760704"/>
            <a:chExt cx="380393" cy="363118"/>
          </a:xfrm>
        </p:grpSpPr>
        <p:sp>
          <p:nvSpPr>
            <p:cNvPr id="412" name="Google Shape;412;p41"/>
            <p:cNvSpPr/>
            <p:nvPr/>
          </p:nvSpPr>
          <p:spPr>
            <a:xfrm>
              <a:off x="4219825" y="2822435"/>
              <a:ext cx="103267" cy="29056"/>
            </a:xfrm>
            <a:custGeom>
              <a:rect b="b" l="l" r="r" t="t"/>
              <a:pathLst>
                <a:path extrusionOk="0" h="915" w="3252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1"/>
            <p:cNvSpPr/>
            <p:nvPr/>
          </p:nvSpPr>
          <p:spPr>
            <a:xfrm>
              <a:off x="4126815" y="2760704"/>
              <a:ext cx="380393" cy="363118"/>
            </a:xfrm>
            <a:custGeom>
              <a:rect b="b" l="l" r="r" t="t"/>
              <a:pathLst>
                <a:path extrusionOk="0" h="11435" w="11979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1"/>
            <p:cNvSpPr/>
            <p:nvPr/>
          </p:nvSpPr>
          <p:spPr>
            <a:xfrm>
              <a:off x="4278826" y="2791379"/>
              <a:ext cx="103998" cy="201962"/>
            </a:xfrm>
            <a:custGeom>
              <a:rect b="b" l="l" r="r" t="t"/>
              <a:pathLst>
                <a:path extrusionOk="0" h="6360" w="3275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1"/>
            <p:cNvSpPr/>
            <p:nvPr/>
          </p:nvSpPr>
          <p:spPr>
            <a:xfrm>
              <a:off x="4159332" y="2791379"/>
              <a:ext cx="105903" cy="201962"/>
            </a:xfrm>
            <a:custGeom>
              <a:rect b="b" l="l" r="r" t="t"/>
              <a:pathLst>
                <a:path extrusionOk="0" h="6360" w="3335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41"/>
          <p:cNvSpPr/>
          <p:nvPr/>
        </p:nvSpPr>
        <p:spPr>
          <a:xfrm flipH="1">
            <a:off x="375525" y="318475"/>
            <a:ext cx="617100" cy="63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endParaRPr b="1" sz="2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17" name="Google Shape;417;p41"/>
          <p:cNvSpPr/>
          <p:nvPr/>
        </p:nvSpPr>
        <p:spPr>
          <a:xfrm>
            <a:off x="818825" y="1521075"/>
            <a:ext cx="786000" cy="192000"/>
          </a:xfrm>
          <a:prstGeom prst="rect">
            <a:avLst/>
          </a:prstGeom>
          <a:solidFill>
            <a:srgbClr val="9E9E9E">
              <a:alpha val="0"/>
            </a:srgbClr>
          </a:solidFill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18" name="Google Shape;418;p41"/>
          <p:cNvSpPr/>
          <p:nvPr/>
        </p:nvSpPr>
        <p:spPr>
          <a:xfrm>
            <a:off x="888750" y="2627728"/>
            <a:ext cx="1114500" cy="192000"/>
          </a:xfrm>
          <a:prstGeom prst="rect">
            <a:avLst/>
          </a:prstGeom>
          <a:solidFill>
            <a:srgbClr val="9E9E9E">
              <a:alpha val="0"/>
            </a:srgbClr>
          </a:solidFill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19" name="Google Shape;419;p41"/>
          <p:cNvSpPr/>
          <p:nvPr/>
        </p:nvSpPr>
        <p:spPr>
          <a:xfrm>
            <a:off x="818825" y="3932450"/>
            <a:ext cx="1114500" cy="192000"/>
          </a:xfrm>
          <a:prstGeom prst="rect">
            <a:avLst/>
          </a:prstGeom>
          <a:solidFill>
            <a:srgbClr val="9E9E9E">
              <a:alpha val="0"/>
            </a:srgbClr>
          </a:solidFill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20" name="Google Shape;420;p41"/>
          <p:cNvSpPr/>
          <p:nvPr/>
        </p:nvSpPr>
        <p:spPr>
          <a:xfrm>
            <a:off x="818825" y="3734371"/>
            <a:ext cx="1114500" cy="192000"/>
          </a:xfrm>
          <a:prstGeom prst="rect">
            <a:avLst/>
          </a:prstGeom>
          <a:solidFill>
            <a:srgbClr val="9E9E9E">
              <a:alpha val="0"/>
            </a:srgbClr>
          </a:solidFill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21" name="Google Shape;421;p41"/>
          <p:cNvSpPr/>
          <p:nvPr/>
        </p:nvSpPr>
        <p:spPr>
          <a:xfrm>
            <a:off x="2760525" y="1892400"/>
            <a:ext cx="1246800" cy="192000"/>
          </a:xfrm>
          <a:prstGeom prst="rect">
            <a:avLst/>
          </a:prstGeom>
          <a:solidFill>
            <a:srgbClr val="9E9E9E">
              <a:alpha val="0"/>
            </a:srgbClr>
          </a:solidFill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22" name="Google Shape;422;p41"/>
          <p:cNvSpPr/>
          <p:nvPr/>
        </p:nvSpPr>
        <p:spPr>
          <a:xfrm>
            <a:off x="4657761" y="1521078"/>
            <a:ext cx="786000" cy="192000"/>
          </a:xfrm>
          <a:prstGeom prst="rect">
            <a:avLst/>
          </a:prstGeom>
          <a:solidFill>
            <a:srgbClr val="9E9E9E">
              <a:alpha val="0"/>
            </a:srgbClr>
          </a:solidFill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23" name="Google Shape;423;p41"/>
          <p:cNvSpPr/>
          <p:nvPr/>
        </p:nvSpPr>
        <p:spPr>
          <a:xfrm>
            <a:off x="4657744" y="1892402"/>
            <a:ext cx="786000" cy="192000"/>
          </a:xfrm>
          <a:prstGeom prst="rect">
            <a:avLst/>
          </a:prstGeom>
          <a:solidFill>
            <a:srgbClr val="9E9E9E">
              <a:alpha val="0"/>
            </a:srgbClr>
          </a:solidFill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429" name="Google Shape;42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650" y="2118072"/>
            <a:ext cx="5798701" cy="10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2"/>
          <p:cNvSpPr txBox="1"/>
          <p:nvPr>
            <p:ph idx="4294967295" type="ctrTitle"/>
          </p:nvPr>
        </p:nvSpPr>
        <p:spPr>
          <a:xfrm>
            <a:off x="992625" y="352675"/>
            <a:ext cx="23667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OUR PROCESS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31" name="Google Shape;431;p42"/>
          <p:cNvSpPr/>
          <p:nvPr/>
        </p:nvSpPr>
        <p:spPr>
          <a:xfrm>
            <a:off x="6854725" y="352675"/>
            <a:ext cx="1499700" cy="56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Data cleaning</a:t>
            </a:r>
            <a:endParaRPr sz="4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32" name="Google Shape;432;p42"/>
          <p:cNvSpPr/>
          <p:nvPr/>
        </p:nvSpPr>
        <p:spPr>
          <a:xfrm flipH="1">
            <a:off x="375525" y="318475"/>
            <a:ext cx="617100" cy="63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endParaRPr b="1" sz="2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433" name="Google Shape;433;p42"/>
          <p:cNvGrpSpPr/>
          <p:nvPr/>
        </p:nvGrpSpPr>
        <p:grpSpPr>
          <a:xfrm>
            <a:off x="8278221" y="467733"/>
            <a:ext cx="273046" cy="337801"/>
            <a:chOff x="2667821" y="3361108"/>
            <a:chExt cx="273046" cy="337801"/>
          </a:xfrm>
        </p:grpSpPr>
        <p:sp>
          <p:nvSpPr>
            <p:cNvPr id="434" name="Google Shape;434;p42"/>
            <p:cNvSpPr/>
            <p:nvPr/>
          </p:nvSpPr>
          <p:spPr>
            <a:xfrm>
              <a:off x="2799971" y="3361108"/>
              <a:ext cx="10273" cy="36385"/>
            </a:xfrm>
            <a:custGeom>
              <a:rect b="b" l="l" r="r" t="t"/>
              <a:pathLst>
                <a:path extrusionOk="0" h="1144" w="323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977"/>
                  </a:lnTo>
                  <a:cubicBezTo>
                    <a:pt x="1" y="1072"/>
                    <a:pt x="72" y="1143"/>
                    <a:pt x="155" y="1143"/>
                  </a:cubicBezTo>
                  <a:cubicBezTo>
                    <a:pt x="251" y="1143"/>
                    <a:pt x="322" y="1072"/>
                    <a:pt x="322" y="977"/>
                  </a:cubicBezTo>
                  <a:lnTo>
                    <a:pt x="322" y="167"/>
                  </a:lnTo>
                  <a:cubicBezTo>
                    <a:pt x="310" y="60"/>
                    <a:pt x="251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2"/>
            <p:cNvSpPr/>
            <p:nvPr/>
          </p:nvSpPr>
          <p:spPr>
            <a:xfrm>
              <a:off x="2838964" y="3371063"/>
              <a:ext cx="22009" cy="34381"/>
            </a:xfrm>
            <a:custGeom>
              <a:rect b="b" l="l" r="r" t="t"/>
              <a:pathLst>
                <a:path extrusionOk="0" h="1081" w="692">
                  <a:moveTo>
                    <a:pt x="517" y="0"/>
                  </a:moveTo>
                  <a:cubicBezTo>
                    <a:pt x="454" y="0"/>
                    <a:pt x="385" y="31"/>
                    <a:pt x="358" y="104"/>
                  </a:cubicBezTo>
                  <a:lnTo>
                    <a:pt x="49" y="866"/>
                  </a:lnTo>
                  <a:cubicBezTo>
                    <a:pt x="1" y="961"/>
                    <a:pt x="84" y="1080"/>
                    <a:pt x="203" y="1080"/>
                  </a:cubicBezTo>
                  <a:cubicBezTo>
                    <a:pt x="263" y="1080"/>
                    <a:pt x="322" y="1057"/>
                    <a:pt x="346" y="985"/>
                  </a:cubicBezTo>
                  <a:lnTo>
                    <a:pt x="656" y="223"/>
                  </a:lnTo>
                  <a:cubicBezTo>
                    <a:pt x="691" y="152"/>
                    <a:pt x="644" y="45"/>
                    <a:pt x="572" y="9"/>
                  </a:cubicBezTo>
                  <a:cubicBezTo>
                    <a:pt x="556" y="3"/>
                    <a:pt x="537" y="0"/>
                    <a:pt x="5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2"/>
            <p:cNvSpPr/>
            <p:nvPr/>
          </p:nvSpPr>
          <p:spPr>
            <a:xfrm>
              <a:off x="2873822" y="3399815"/>
              <a:ext cx="29197" cy="28338"/>
            </a:xfrm>
            <a:custGeom>
              <a:rect b="b" l="l" r="r" t="t"/>
              <a:pathLst>
                <a:path extrusionOk="0" h="891" w="918">
                  <a:moveTo>
                    <a:pt x="744" y="1"/>
                  </a:moveTo>
                  <a:cubicBezTo>
                    <a:pt x="703" y="1"/>
                    <a:pt x="661" y="16"/>
                    <a:pt x="631" y="45"/>
                  </a:cubicBezTo>
                  <a:lnTo>
                    <a:pt x="60" y="629"/>
                  </a:lnTo>
                  <a:cubicBezTo>
                    <a:pt x="0" y="688"/>
                    <a:pt x="0" y="784"/>
                    <a:pt x="60" y="843"/>
                  </a:cubicBezTo>
                  <a:cubicBezTo>
                    <a:pt x="84" y="879"/>
                    <a:pt x="131" y="891"/>
                    <a:pt x="179" y="891"/>
                  </a:cubicBezTo>
                  <a:cubicBezTo>
                    <a:pt x="286" y="891"/>
                    <a:pt x="274" y="831"/>
                    <a:pt x="858" y="272"/>
                  </a:cubicBezTo>
                  <a:cubicBezTo>
                    <a:pt x="917" y="212"/>
                    <a:pt x="917" y="105"/>
                    <a:pt x="858" y="45"/>
                  </a:cubicBezTo>
                  <a:cubicBezTo>
                    <a:pt x="828" y="16"/>
                    <a:pt x="786" y="1"/>
                    <a:pt x="7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2"/>
            <p:cNvSpPr/>
            <p:nvPr/>
          </p:nvSpPr>
          <p:spPr>
            <a:xfrm>
              <a:off x="2894655" y="3442656"/>
              <a:ext cx="37116" cy="19592"/>
            </a:xfrm>
            <a:custGeom>
              <a:rect b="b" l="l" r="r" t="t"/>
              <a:pathLst>
                <a:path extrusionOk="0" h="616" w="1167">
                  <a:moveTo>
                    <a:pt x="973" y="1"/>
                  </a:moveTo>
                  <a:cubicBezTo>
                    <a:pt x="955" y="1"/>
                    <a:pt x="936" y="3"/>
                    <a:pt x="917" y="8"/>
                  </a:cubicBezTo>
                  <a:lnTo>
                    <a:pt x="155" y="318"/>
                  </a:lnTo>
                  <a:cubicBezTo>
                    <a:pt x="0" y="377"/>
                    <a:pt x="36" y="615"/>
                    <a:pt x="214" y="615"/>
                  </a:cubicBezTo>
                  <a:cubicBezTo>
                    <a:pt x="274" y="615"/>
                    <a:pt x="238" y="615"/>
                    <a:pt x="1036" y="294"/>
                  </a:cubicBezTo>
                  <a:cubicBezTo>
                    <a:pt x="1131" y="282"/>
                    <a:pt x="1167" y="175"/>
                    <a:pt x="1131" y="103"/>
                  </a:cubicBezTo>
                  <a:cubicBezTo>
                    <a:pt x="1103" y="37"/>
                    <a:pt x="1044" y="1"/>
                    <a:pt x="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2"/>
            <p:cNvSpPr/>
            <p:nvPr/>
          </p:nvSpPr>
          <p:spPr>
            <a:xfrm>
              <a:off x="2904482" y="3493258"/>
              <a:ext cx="36385" cy="10273"/>
            </a:xfrm>
            <a:custGeom>
              <a:rect b="b" l="l" r="r" t="t"/>
              <a:pathLst>
                <a:path extrusionOk="0" h="323" w="1144">
                  <a:moveTo>
                    <a:pt x="155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5" y="322"/>
                  </a:cubicBezTo>
                  <a:lnTo>
                    <a:pt x="977" y="322"/>
                  </a:lnTo>
                  <a:cubicBezTo>
                    <a:pt x="1072" y="322"/>
                    <a:pt x="1144" y="251"/>
                    <a:pt x="1144" y="155"/>
                  </a:cubicBezTo>
                  <a:cubicBezTo>
                    <a:pt x="1144" y="72"/>
                    <a:pt x="1072" y="1"/>
                    <a:pt x="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2"/>
            <p:cNvSpPr/>
            <p:nvPr/>
          </p:nvSpPr>
          <p:spPr>
            <a:xfrm>
              <a:off x="2895386" y="3533364"/>
              <a:ext cx="35653" cy="20196"/>
            </a:xfrm>
            <a:custGeom>
              <a:rect b="b" l="l" r="r" t="t"/>
              <a:pathLst>
                <a:path extrusionOk="0" h="635" w="1121">
                  <a:moveTo>
                    <a:pt x="179" y="0"/>
                  </a:moveTo>
                  <a:cubicBezTo>
                    <a:pt x="118" y="0"/>
                    <a:pt x="54" y="38"/>
                    <a:pt x="37" y="109"/>
                  </a:cubicBezTo>
                  <a:cubicBezTo>
                    <a:pt x="1" y="180"/>
                    <a:pt x="37" y="288"/>
                    <a:pt x="120" y="311"/>
                  </a:cubicBezTo>
                  <a:lnTo>
                    <a:pt x="882" y="621"/>
                  </a:lnTo>
                  <a:cubicBezTo>
                    <a:pt x="901" y="630"/>
                    <a:pt x="922" y="635"/>
                    <a:pt x="943" y="635"/>
                  </a:cubicBezTo>
                  <a:cubicBezTo>
                    <a:pt x="1004" y="635"/>
                    <a:pt x="1067" y="599"/>
                    <a:pt x="1084" y="538"/>
                  </a:cubicBezTo>
                  <a:cubicBezTo>
                    <a:pt x="1120" y="442"/>
                    <a:pt x="1084" y="359"/>
                    <a:pt x="1001" y="323"/>
                  </a:cubicBezTo>
                  <a:lnTo>
                    <a:pt x="239" y="14"/>
                  </a:lnTo>
                  <a:cubicBezTo>
                    <a:pt x="221" y="5"/>
                    <a:pt x="200" y="0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2"/>
            <p:cNvSpPr/>
            <p:nvPr/>
          </p:nvSpPr>
          <p:spPr>
            <a:xfrm>
              <a:off x="2872677" y="3567586"/>
              <a:ext cx="30692" cy="28338"/>
            </a:xfrm>
            <a:custGeom>
              <a:rect b="b" l="l" r="r" t="t"/>
              <a:pathLst>
                <a:path extrusionOk="0" h="891" w="965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cubicBezTo>
                    <a:pt x="644" y="819"/>
                    <a:pt x="620" y="890"/>
                    <a:pt x="751" y="890"/>
                  </a:cubicBezTo>
                  <a:cubicBezTo>
                    <a:pt x="894" y="890"/>
                    <a:pt x="965" y="712"/>
                    <a:pt x="858" y="616"/>
                  </a:cubicBezTo>
                  <a:lnTo>
                    <a:pt x="286" y="45"/>
                  </a:ln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2"/>
            <p:cNvSpPr/>
            <p:nvPr/>
          </p:nvSpPr>
          <p:spPr>
            <a:xfrm>
              <a:off x="2838233" y="3589818"/>
              <a:ext cx="21214" cy="34318"/>
            </a:xfrm>
            <a:custGeom>
              <a:rect b="b" l="l" r="r" t="t"/>
              <a:pathLst>
                <a:path extrusionOk="0" h="1079" w="667">
                  <a:moveTo>
                    <a:pt x="179" y="1"/>
                  </a:moveTo>
                  <a:cubicBezTo>
                    <a:pt x="159" y="1"/>
                    <a:pt x="139" y="4"/>
                    <a:pt x="119" y="13"/>
                  </a:cubicBezTo>
                  <a:cubicBezTo>
                    <a:pt x="48" y="37"/>
                    <a:pt x="0" y="132"/>
                    <a:pt x="24" y="215"/>
                  </a:cubicBezTo>
                  <a:lnTo>
                    <a:pt x="345" y="977"/>
                  </a:lnTo>
                  <a:cubicBezTo>
                    <a:pt x="365" y="1036"/>
                    <a:pt x="425" y="1079"/>
                    <a:pt x="499" y="1079"/>
                  </a:cubicBezTo>
                  <a:cubicBezTo>
                    <a:pt x="514" y="1079"/>
                    <a:pt x="531" y="1077"/>
                    <a:pt x="548" y="1072"/>
                  </a:cubicBezTo>
                  <a:cubicBezTo>
                    <a:pt x="643" y="1037"/>
                    <a:pt x="667" y="929"/>
                    <a:pt x="643" y="858"/>
                  </a:cubicBezTo>
                  <a:lnTo>
                    <a:pt x="322" y="96"/>
                  </a:lnTo>
                  <a:cubicBezTo>
                    <a:pt x="303" y="41"/>
                    <a:pt x="243" y="1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2"/>
            <p:cNvSpPr/>
            <p:nvPr/>
          </p:nvSpPr>
          <p:spPr>
            <a:xfrm>
              <a:off x="2747334" y="3589754"/>
              <a:ext cx="21627" cy="34572"/>
            </a:xfrm>
            <a:custGeom>
              <a:rect b="b" l="l" r="r" t="t"/>
              <a:pathLst>
                <a:path extrusionOk="0" h="1087" w="680">
                  <a:moveTo>
                    <a:pt x="499" y="1"/>
                  </a:moveTo>
                  <a:cubicBezTo>
                    <a:pt x="438" y="1"/>
                    <a:pt x="375" y="36"/>
                    <a:pt x="358" y="98"/>
                  </a:cubicBezTo>
                  <a:lnTo>
                    <a:pt x="36" y="860"/>
                  </a:lnTo>
                  <a:cubicBezTo>
                    <a:pt x="1" y="967"/>
                    <a:pt x="72" y="1086"/>
                    <a:pt x="191" y="1086"/>
                  </a:cubicBezTo>
                  <a:cubicBezTo>
                    <a:pt x="251" y="1086"/>
                    <a:pt x="310" y="1051"/>
                    <a:pt x="334" y="979"/>
                  </a:cubicBezTo>
                  <a:lnTo>
                    <a:pt x="655" y="217"/>
                  </a:lnTo>
                  <a:cubicBezTo>
                    <a:pt x="679" y="134"/>
                    <a:pt x="632" y="39"/>
                    <a:pt x="560" y="15"/>
                  </a:cubicBezTo>
                  <a:cubicBezTo>
                    <a:pt x="542" y="5"/>
                    <a:pt x="520" y="1"/>
                    <a:pt x="4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2"/>
            <p:cNvSpPr/>
            <p:nvPr/>
          </p:nvSpPr>
          <p:spPr>
            <a:xfrm>
              <a:off x="2705319" y="3566441"/>
              <a:ext cx="29547" cy="28625"/>
            </a:xfrm>
            <a:custGeom>
              <a:rect b="b" l="l" r="r" t="t"/>
              <a:pathLst>
                <a:path extrusionOk="0" h="900" w="929">
                  <a:moveTo>
                    <a:pt x="744" y="1"/>
                  </a:moveTo>
                  <a:cubicBezTo>
                    <a:pt x="702" y="1"/>
                    <a:pt x="661" y="15"/>
                    <a:pt x="631" y="45"/>
                  </a:cubicBezTo>
                  <a:lnTo>
                    <a:pt x="60" y="629"/>
                  </a:lnTo>
                  <a:cubicBezTo>
                    <a:pt x="0" y="688"/>
                    <a:pt x="0" y="795"/>
                    <a:pt x="60" y="855"/>
                  </a:cubicBezTo>
                  <a:cubicBezTo>
                    <a:pt x="89" y="885"/>
                    <a:pt x="128" y="899"/>
                    <a:pt x="167" y="899"/>
                  </a:cubicBezTo>
                  <a:cubicBezTo>
                    <a:pt x="205" y="899"/>
                    <a:pt x="244" y="885"/>
                    <a:pt x="274" y="855"/>
                  </a:cubicBezTo>
                  <a:lnTo>
                    <a:pt x="857" y="271"/>
                  </a:lnTo>
                  <a:cubicBezTo>
                    <a:pt x="929" y="212"/>
                    <a:pt x="929" y="105"/>
                    <a:pt x="857" y="45"/>
                  </a:cubicBezTo>
                  <a:cubicBezTo>
                    <a:pt x="827" y="15"/>
                    <a:pt x="786" y="1"/>
                    <a:pt x="7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2"/>
            <p:cNvSpPr/>
            <p:nvPr/>
          </p:nvSpPr>
          <p:spPr>
            <a:xfrm>
              <a:off x="2676918" y="3532060"/>
              <a:ext cx="35240" cy="20133"/>
            </a:xfrm>
            <a:custGeom>
              <a:rect b="b" l="l" r="r" t="t"/>
              <a:pathLst>
                <a:path extrusionOk="0" h="633" w="1108">
                  <a:moveTo>
                    <a:pt x="918" y="1"/>
                  </a:moveTo>
                  <a:cubicBezTo>
                    <a:pt x="903" y="1"/>
                    <a:pt x="886" y="3"/>
                    <a:pt x="869" y="7"/>
                  </a:cubicBezTo>
                  <a:lnTo>
                    <a:pt x="119" y="329"/>
                  </a:lnTo>
                  <a:cubicBezTo>
                    <a:pt x="36" y="352"/>
                    <a:pt x="0" y="448"/>
                    <a:pt x="24" y="531"/>
                  </a:cubicBezTo>
                  <a:cubicBezTo>
                    <a:pt x="53" y="590"/>
                    <a:pt x="115" y="632"/>
                    <a:pt x="182" y="632"/>
                  </a:cubicBezTo>
                  <a:cubicBezTo>
                    <a:pt x="197" y="632"/>
                    <a:pt x="211" y="630"/>
                    <a:pt x="226" y="626"/>
                  </a:cubicBezTo>
                  <a:lnTo>
                    <a:pt x="988" y="305"/>
                  </a:lnTo>
                  <a:cubicBezTo>
                    <a:pt x="1060" y="281"/>
                    <a:pt x="1107" y="174"/>
                    <a:pt x="1084" y="102"/>
                  </a:cubicBezTo>
                  <a:cubicBezTo>
                    <a:pt x="1054" y="44"/>
                    <a:pt x="992" y="1"/>
                    <a:pt x="9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2"/>
            <p:cNvSpPr/>
            <p:nvPr/>
          </p:nvSpPr>
          <p:spPr>
            <a:xfrm>
              <a:off x="2667821" y="3491763"/>
              <a:ext cx="36385" cy="10241"/>
            </a:xfrm>
            <a:custGeom>
              <a:rect b="b" l="l" r="r" t="t"/>
              <a:pathLst>
                <a:path extrusionOk="0" h="322" w="1144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977" y="322"/>
                  </a:lnTo>
                  <a:cubicBezTo>
                    <a:pt x="1072" y="322"/>
                    <a:pt x="1143" y="250"/>
                    <a:pt x="1143" y="167"/>
                  </a:cubicBezTo>
                  <a:cubicBezTo>
                    <a:pt x="1131" y="72"/>
                    <a:pt x="1048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2"/>
            <p:cNvSpPr/>
            <p:nvPr/>
          </p:nvSpPr>
          <p:spPr>
            <a:xfrm>
              <a:off x="2677267" y="3441702"/>
              <a:ext cx="35653" cy="20069"/>
            </a:xfrm>
            <a:custGeom>
              <a:rect b="b" l="l" r="r" t="t"/>
              <a:pathLst>
                <a:path extrusionOk="0" h="631" w="1121">
                  <a:moveTo>
                    <a:pt x="173" y="1"/>
                  </a:moveTo>
                  <a:cubicBezTo>
                    <a:pt x="110" y="1"/>
                    <a:pt x="51" y="36"/>
                    <a:pt x="25" y="98"/>
                  </a:cubicBezTo>
                  <a:cubicBezTo>
                    <a:pt x="1" y="193"/>
                    <a:pt x="25" y="276"/>
                    <a:pt x="120" y="312"/>
                  </a:cubicBezTo>
                  <a:lnTo>
                    <a:pt x="882" y="622"/>
                  </a:lnTo>
                  <a:cubicBezTo>
                    <a:pt x="899" y="627"/>
                    <a:pt x="918" y="630"/>
                    <a:pt x="937" y="630"/>
                  </a:cubicBezTo>
                  <a:cubicBezTo>
                    <a:pt x="999" y="630"/>
                    <a:pt x="1066" y="599"/>
                    <a:pt x="1084" y="526"/>
                  </a:cubicBezTo>
                  <a:cubicBezTo>
                    <a:pt x="1120" y="443"/>
                    <a:pt x="1084" y="348"/>
                    <a:pt x="1001" y="324"/>
                  </a:cubicBezTo>
                  <a:lnTo>
                    <a:pt x="239" y="14"/>
                  </a:lnTo>
                  <a:cubicBezTo>
                    <a:pt x="217" y="5"/>
                    <a:pt x="195" y="1"/>
                    <a:pt x="1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2"/>
            <p:cNvSpPr/>
            <p:nvPr/>
          </p:nvSpPr>
          <p:spPr>
            <a:xfrm>
              <a:off x="2706051" y="3399084"/>
              <a:ext cx="30724" cy="28338"/>
            </a:xfrm>
            <a:custGeom>
              <a:rect b="b" l="l" r="r" t="t"/>
              <a:pathLst>
                <a:path extrusionOk="0" h="891" w="966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4"/>
                    <a:pt x="1" y="199"/>
                    <a:pt x="60" y="259"/>
                  </a:cubicBezTo>
                  <a:cubicBezTo>
                    <a:pt x="644" y="819"/>
                    <a:pt x="632" y="890"/>
                    <a:pt x="751" y="890"/>
                  </a:cubicBezTo>
                  <a:cubicBezTo>
                    <a:pt x="894" y="890"/>
                    <a:pt x="965" y="723"/>
                    <a:pt x="870" y="616"/>
                  </a:cubicBezTo>
                  <a:lnTo>
                    <a:pt x="287" y="45"/>
                  </a:ln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2"/>
            <p:cNvSpPr/>
            <p:nvPr/>
          </p:nvSpPr>
          <p:spPr>
            <a:xfrm>
              <a:off x="2748861" y="3370713"/>
              <a:ext cx="21596" cy="34190"/>
            </a:xfrm>
            <a:custGeom>
              <a:rect b="b" l="l" r="r" t="t"/>
              <a:pathLst>
                <a:path extrusionOk="0" h="1075" w="679">
                  <a:moveTo>
                    <a:pt x="170" y="1"/>
                  </a:moveTo>
                  <a:cubicBezTo>
                    <a:pt x="153" y="1"/>
                    <a:pt x="136" y="3"/>
                    <a:pt x="119" y="8"/>
                  </a:cubicBezTo>
                  <a:cubicBezTo>
                    <a:pt x="36" y="44"/>
                    <a:pt x="0" y="127"/>
                    <a:pt x="24" y="210"/>
                  </a:cubicBezTo>
                  <a:lnTo>
                    <a:pt x="334" y="972"/>
                  </a:lnTo>
                  <a:cubicBezTo>
                    <a:pt x="362" y="1039"/>
                    <a:pt x="421" y="1075"/>
                    <a:pt x="491" y="1075"/>
                  </a:cubicBezTo>
                  <a:cubicBezTo>
                    <a:pt x="510" y="1075"/>
                    <a:pt x="528" y="1073"/>
                    <a:pt x="548" y="1068"/>
                  </a:cubicBezTo>
                  <a:cubicBezTo>
                    <a:pt x="631" y="1020"/>
                    <a:pt x="679" y="937"/>
                    <a:pt x="631" y="841"/>
                  </a:cubicBezTo>
                  <a:lnTo>
                    <a:pt x="322" y="103"/>
                  </a:lnTo>
                  <a:cubicBezTo>
                    <a:pt x="293" y="37"/>
                    <a:pt x="235" y="1"/>
                    <a:pt x="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2"/>
            <p:cNvSpPr/>
            <p:nvPr/>
          </p:nvSpPr>
          <p:spPr>
            <a:xfrm>
              <a:off x="2749242" y="3533364"/>
              <a:ext cx="111731" cy="115198"/>
            </a:xfrm>
            <a:custGeom>
              <a:rect b="b" l="l" r="r" t="t"/>
              <a:pathLst>
                <a:path extrusionOk="0" h="3622" w="3513">
                  <a:moveTo>
                    <a:pt x="3224" y="0"/>
                  </a:moveTo>
                  <a:cubicBezTo>
                    <a:pt x="3217" y="0"/>
                    <a:pt x="3210" y="1"/>
                    <a:pt x="3203" y="2"/>
                  </a:cubicBezTo>
                  <a:cubicBezTo>
                    <a:pt x="3108" y="14"/>
                    <a:pt x="3048" y="85"/>
                    <a:pt x="3060" y="180"/>
                  </a:cubicBezTo>
                  <a:lnTo>
                    <a:pt x="3155" y="740"/>
                  </a:lnTo>
                  <a:lnTo>
                    <a:pt x="3155" y="776"/>
                  </a:lnTo>
                  <a:cubicBezTo>
                    <a:pt x="3155" y="842"/>
                    <a:pt x="3087" y="909"/>
                    <a:pt x="3017" y="909"/>
                  </a:cubicBezTo>
                  <a:cubicBezTo>
                    <a:pt x="2999" y="909"/>
                    <a:pt x="2982" y="904"/>
                    <a:pt x="2965" y="895"/>
                  </a:cubicBezTo>
                  <a:cubicBezTo>
                    <a:pt x="2965" y="895"/>
                    <a:pt x="1929" y="359"/>
                    <a:pt x="1917" y="347"/>
                  </a:cubicBezTo>
                  <a:cubicBezTo>
                    <a:pt x="1858" y="320"/>
                    <a:pt x="1794" y="308"/>
                    <a:pt x="1731" y="308"/>
                  </a:cubicBezTo>
                  <a:cubicBezTo>
                    <a:pt x="1654" y="308"/>
                    <a:pt x="1578" y="326"/>
                    <a:pt x="1512" y="359"/>
                  </a:cubicBezTo>
                  <a:cubicBezTo>
                    <a:pt x="1453" y="383"/>
                    <a:pt x="548" y="859"/>
                    <a:pt x="500" y="895"/>
                  </a:cubicBezTo>
                  <a:cubicBezTo>
                    <a:pt x="480" y="906"/>
                    <a:pt x="459" y="911"/>
                    <a:pt x="438" y="911"/>
                  </a:cubicBezTo>
                  <a:cubicBezTo>
                    <a:pt x="372" y="911"/>
                    <a:pt x="310" y="857"/>
                    <a:pt x="310" y="776"/>
                  </a:cubicBezTo>
                  <a:cubicBezTo>
                    <a:pt x="310" y="764"/>
                    <a:pt x="310" y="740"/>
                    <a:pt x="345" y="585"/>
                  </a:cubicBezTo>
                  <a:cubicBezTo>
                    <a:pt x="357" y="490"/>
                    <a:pt x="298" y="418"/>
                    <a:pt x="203" y="407"/>
                  </a:cubicBezTo>
                  <a:cubicBezTo>
                    <a:pt x="190" y="403"/>
                    <a:pt x="178" y="401"/>
                    <a:pt x="166" y="401"/>
                  </a:cubicBezTo>
                  <a:cubicBezTo>
                    <a:pt x="99" y="401"/>
                    <a:pt x="44" y="457"/>
                    <a:pt x="24" y="538"/>
                  </a:cubicBezTo>
                  <a:cubicBezTo>
                    <a:pt x="0" y="680"/>
                    <a:pt x="0" y="716"/>
                    <a:pt x="0" y="776"/>
                  </a:cubicBezTo>
                  <a:cubicBezTo>
                    <a:pt x="0" y="1030"/>
                    <a:pt x="223" y="1224"/>
                    <a:pt x="464" y="1224"/>
                  </a:cubicBezTo>
                  <a:cubicBezTo>
                    <a:pt x="527" y="1224"/>
                    <a:pt x="592" y="1210"/>
                    <a:pt x="655" y="1180"/>
                  </a:cubicBezTo>
                  <a:lnTo>
                    <a:pt x="1238" y="883"/>
                  </a:lnTo>
                  <a:lnTo>
                    <a:pt x="1238" y="1454"/>
                  </a:lnTo>
                  <a:cubicBezTo>
                    <a:pt x="1238" y="1550"/>
                    <a:pt x="1310" y="1621"/>
                    <a:pt x="1393" y="1621"/>
                  </a:cubicBezTo>
                  <a:cubicBezTo>
                    <a:pt x="1488" y="1621"/>
                    <a:pt x="1560" y="1550"/>
                    <a:pt x="1560" y="1454"/>
                  </a:cubicBezTo>
                  <a:lnTo>
                    <a:pt x="1560" y="716"/>
                  </a:lnTo>
                  <a:cubicBezTo>
                    <a:pt x="1631" y="689"/>
                    <a:pt x="1683" y="636"/>
                    <a:pt x="1744" y="636"/>
                  </a:cubicBezTo>
                  <a:cubicBezTo>
                    <a:pt x="1764" y="636"/>
                    <a:pt x="1786" y="642"/>
                    <a:pt x="1810" y="657"/>
                  </a:cubicBezTo>
                  <a:lnTo>
                    <a:pt x="1929" y="716"/>
                  </a:lnTo>
                  <a:lnTo>
                    <a:pt x="1929" y="3455"/>
                  </a:lnTo>
                  <a:cubicBezTo>
                    <a:pt x="1929" y="3538"/>
                    <a:pt x="2012" y="3621"/>
                    <a:pt x="2096" y="3621"/>
                  </a:cubicBezTo>
                  <a:cubicBezTo>
                    <a:pt x="2191" y="3621"/>
                    <a:pt x="2262" y="3538"/>
                    <a:pt x="2262" y="3455"/>
                  </a:cubicBezTo>
                  <a:lnTo>
                    <a:pt x="2262" y="883"/>
                  </a:lnTo>
                  <a:cubicBezTo>
                    <a:pt x="2798" y="1145"/>
                    <a:pt x="2870" y="1240"/>
                    <a:pt x="3048" y="1240"/>
                  </a:cubicBezTo>
                  <a:cubicBezTo>
                    <a:pt x="3298" y="1216"/>
                    <a:pt x="3512" y="966"/>
                    <a:pt x="3465" y="704"/>
                  </a:cubicBezTo>
                  <a:lnTo>
                    <a:pt x="3382" y="133"/>
                  </a:lnTo>
                  <a:cubicBezTo>
                    <a:pt x="3360" y="57"/>
                    <a:pt x="3298" y="0"/>
                    <a:pt x="3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2"/>
            <p:cNvSpPr/>
            <p:nvPr/>
          </p:nvSpPr>
          <p:spPr>
            <a:xfrm>
              <a:off x="2795010" y="3417371"/>
              <a:ext cx="94365" cy="106960"/>
            </a:xfrm>
            <a:custGeom>
              <a:rect b="b" l="l" r="r" t="t"/>
              <a:pathLst>
                <a:path extrusionOk="0" h="3363" w="2967">
                  <a:moveTo>
                    <a:pt x="275" y="1"/>
                  </a:moveTo>
                  <a:cubicBezTo>
                    <a:pt x="121" y="1"/>
                    <a:pt x="0" y="85"/>
                    <a:pt x="49" y="220"/>
                  </a:cubicBezTo>
                  <a:cubicBezTo>
                    <a:pt x="68" y="296"/>
                    <a:pt x="133" y="334"/>
                    <a:pt x="195" y="334"/>
                  </a:cubicBezTo>
                  <a:cubicBezTo>
                    <a:pt x="210" y="334"/>
                    <a:pt x="226" y="332"/>
                    <a:pt x="240" y="327"/>
                  </a:cubicBezTo>
                  <a:cubicBezTo>
                    <a:pt x="253" y="324"/>
                    <a:pt x="266" y="323"/>
                    <a:pt x="280" y="323"/>
                  </a:cubicBezTo>
                  <a:cubicBezTo>
                    <a:pt x="329" y="323"/>
                    <a:pt x="379" y="342"/>
                    <a:pt x="407" y="398"/>
                  </a:cubicBezTo>
                  <a:lnTo>
                    <a:pt x="907" y="1434"/>
                  </a:lnTo>
                  <a:cubicBezTo>
                    <a:pt x="966" y="1565"/>
                    <a:pt x="1097" y="1649"/>
                    <a:pt x="1252" y="1684"/>
                  </a:cubicBezTo>
                  <a:lnTo>
                    <a:pt x="2395" y="1851"/>
                  </a:lnTo>
                  <a:cubicBezTo>
                    <a:pt x="2502" y="1863"/>
                    <a:pt x="2550" y="1994"/>
                    <a:pt x="2466" y="2065"/>
                  </a:cubicBezTo>
                  <a:lnTo>
                    <a:pt x="1657" y="2875"/>
                  </a:lnTo>
                  <a:cubicBezTo>
                    <a:pt x="1562" y="2958"/>
                    <a:pt x="1514" y="3077"/>
                    <a:pt x="1514" y="3196"/>
                  </a:cubicBezTo>
                  <a:cubicBezTo>
                    <a:pt x="1514" y="3292"/>
                    <a:pt x="1597" y="3363"/>
                    <a:pt x="1681" y="3363"/>
                  </a:cubicBezTo>
                  <a:cubicBezTo>
                    <a:pt x="1776" y="3363"/>
                    <a:pt x="1847" y="3292"/>
                    <a:pt x="1847" y="3196"/>
                  </a:cubicBezTo>
                  <a:cubicBezTo>
                    <a:pt x="1847" y="3101"/>
                    <a:pt x="1883" y="3137"/>
                    <a:pt x="2705" y="2303"/>
                  </a:cubicBezTo>
                  <a:cubicBezTo>
                    <a:pt x="2966" y="2030"/>
                    <a:pt x="2812" y="1577"/>
                    <a:pt x="2443" y="1518"/>
                  </a:cubicBezTo>
                  <a:lnTo>
                    <a:pt x="1300" y="1351"/>
                  </a:lnTo>
                  <a:cubicBezTo>
                    <a:pt x="1252" y="1351"/>
                    <a:pt x="1216" y="1327"/>
                    <a:pt x="1192" y="1279"/>
                  </a:cubicBezTo>
                  <a:lnTo>
                    <a:pt x="680" y="255"/>
                  </a:lnTo>
                  <a:cubicBezTo>
                    <a:pt x="594" y="76"/>
                    <a:pt x="420" y="1"/>
                    <a:pt x="2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2"/>
            <p:cNvSpPr/>
            <p:nvPr/>
          </p:nvSpPr>
          <p:spPr>
            <a:xfrm>
              <a:off x="2719695" y="3433974"/>
              <a:ext cx="76141" cy="101744"/>
            </a:xfrm>
            <a:custGeom>
              <a:rect b="b" l="l" r="r" t="t"/>
              <a:pathLst>
                <a:path extrusionOk="0" h="3199" w="2394">
                  <a:moveTo>
                    <a:pt x="2232" y="0"/>
                  </a:moveTo>
                  <a:cubicBezTo>
                    <a:pt x="2173" y="0"/>
                    <a:pt x="2110" y="39"/>
                    <a:pt x="2084" y="91"/>
                  </a:cubicBezTo>
                  <a:lnTo>
                    <a:pt x="1763" y="757"/>
                  </a:lnTo>
                  <a:cubicBezTo>
                    <a:pt x="1751" y="805"/>
                    <a:pt x="1703" y="817"/>
                    <a:pt x="1655" y="829"/>
                  </a:cubicBezTo>
                  <a:lnTo>
                    <a:pt x="512" y="996"/>
                  </a:lnTo>
                  <a:cubicBezTo>
                    <a:pt x="131" y="1055"/>
                    <a:pt x="0" y="1508"/>
                    <a:pt x="250" y="1758"/>
                  </a:cubicBezTo>
                  <a:cubicBezTo>
                    <a:pt x="1108" y="2603"/>
                    <a:pt x="1132" y="2555"/>
                    <a:pt x="1120" y="2674"/>
                  </a:cubicBezTo>
                  <a:lnTo>
                    <a:pt x="1060" y="3020"/>
                  </a:lnTo>
                  <a:cubicBezTo>
                    <a:pt x="1048" y="3115"/>
                    <a:pt x="1120" y="3198"/>
                    <a:pt x="1203" y="3198"/>
                  </a:cubicBezTo>
                  <a:cubicBezTo>
                    <a:pt x="1286" y="3198"/>
                    <a:pt x="1358" y="3139"/>
                    <a:pt x="1358" y="3067"/>
                  </a:cubicBezTo>
                  <a:lnTo>
                    <a:pt x="1417" y="2722"/>
                  </a:lnTo>
                  <a:cubicBezTo>
                    <a:pt x="1441" y="2579"/>
                    <a:pt x="1382" y="2424"/>
                    <a:pt x="1286" y="2317"/>
                  </a:cubicBezTo>
                  <a:lnTo>
                    <a:pt x="465" y="1519"/>
                  </a:lnTo>
                  <a:cubicBezTo>
                    <a:pt x="393" y="1448"/>
                    <a:pt x="429" y="1305"/>
                    <a:pt x="536" y="1293"/>
                  </a:cubicBezTo>
                  <a:lnTo>
                    <a:pt x="1679" y="1127"/>
                  </a:lnTo>
                  <a:cubicBezTo>
                    <a:pt x="1834" y="1115"/>
                    <a:pt x="1953" y="1007"/>
                    <a:pt x="2025" y="876"/>
                  </a:cubicBezTo>
                  <a:lnTo>
                    <a:pt x="2358" y="210"/>
                  </a:lnTo>
                  <a:cubicBezTo>
                    <a:pt x="2394" y="150"/>
                    <a:pt x="2370" y="55"/>
                    <a:pt x="2298" y="19"/>
                  </a:cubicBezTo>
                  <a:cubicBezTo>
                    <a:pt x="2278" y="6"/>
                    <a:pt x="2256" y="0"/>
                    <a:pt x="2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2"/>
            <p:cNvSpPr/>
            <p:nvPr/>
          </p:nvSpPr>
          <p:spPr>
            <a:xfrm>
              <a:off x="2787472" y="3594366"/>
              <a:ext cx="32600" cy="104543"/>
            </a:xfrm>
            <a:custGeom>
              <a:rect b="b" l="l" r="r" t="t"/>
              <a:pathLst>
                <a:path extrusionOk="0" h="3287" w="1025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2787"/>
                  </a:lnTo>
                  <a:cubicBezTo>
                    <a:pt x="1" y="3072"/>
                    <a:pt x="227" y="3287"/>
                    <a:pt x="513" y="3287"/>
                  </a:cubicBezTo>
                  <a:cubicBezTo>
                    <a:pt x="786" y="3287"/>
                    <a:pt x="1013" y="3072"/>
                    <a:pt x="1013" y="2787"/>
                  </a:cubicBezTo>
                  <a:lnTo>
                    <a:pt x="1013" y="2156"/>
                  </a:lnTo>
                  <a:cubicBezTo>
                    <a:pt x="1025" y="2072"/>
                    <a:pt x="953" y="2001"/>
                    <a:pt x="882" y="2001"/>
                  </a:cubicBezTo>
                  <a:cubicBezTo>
                    <a:pt x="786" y="2001"/>
                    <a:pt x="715" y="2072"/>
                    <a:pt x="715" y="2156"/>
                  </a:cubicBezTo>
                  <a:lnTo>
                    <a:pt x="715" y="2787"/>
                  </a:lnTo>
                  <a:cubicBezTo>
                    <a:pt x="715" y="2894"/>
                    <a:pt x="620" y="2977"/>
                    <a:pt x="525" y="2977"/>
                  </a:cubicBezTo>
                  <a:cubicBezTo>
                    <a:pt x="417" y="2977"/>
                    <a:pt x="334" y="2894"/>
                    <a:pt x="334" y="2787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grpSp>
        <p:nvGrpSpPr>
          <p:cNvPr id="458" name="Google Shape;458;p43"/>
          <p:cNvGrpSpPr/>
          <p:nvPr/>
        </p:nvGrpSpPr>
        <p:grpSpPr>
          <a:xfrm>
            <a:off x="992623" y="1374403"/>
            <a:ext cx="3223445" cy="3473988"/>
            <a:chOff x="578875" y="993375"/>
            <a:chExt cx="3578425" cy="3756475"/>
          </a:xfrm>
        </p:grpSpPr>
        <p:pic>
          <p:nvPicPr>
            <p:cNvPr id="459" name="Google Shape;459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8875" y="993375"/>
              <a:ext cx="3578425" cy="3756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0" name="Google Shape;460;p43"/>
            <p:cNvSpPr/>
            <p:nvPr/>
          </p:nvSpPr>
          <p:spPr>
            <a:xfrm>
              <a:off x="1259939" y="2726417"/>
              <a:ext cx="319800" cy="1644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tamaran Light"/>
                <a:ea typeface="Catamaran Light"/>
                <a:cs typeface="Catamaran Light"/>
                <a:sym typeface="Catamaran Light"/>
              </a:endParaRPr>
            </a:p>
          </p:txBody>
        </p:sp>
        <p:sp>
          <p:nvSpPr>
            <p:cNvPr id="461" name="Google Shape;461;p43"/>
            <p:cNvSpPr/>
            <p:nvPr/>
          </p:nvSpPr>
          <p:spPr>
            <a:xfrm>
              <a:off x="1165467" y="3793217"/>
              <a:ext cx="319800" cy="1644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tamaran Light"/>
                <a:ea typeface="Catamaran Light"/>
                <a:cs typeface="Catamaran Light"/>
                <a:sym typeface="Catamaran Light"/>
              </a:endParaRPr>
            </a:p>
          </p:txBody>
        </p:sp>
        <p:sp>
          <p:nvSpPr>
            <p:cNvPr id="462" name="Google Shape;462;p43"/>
            <p:cNvSpPr/>
            <p:nvPr/>
          </p:nvSpPr>
          <p:spPr>
            <a:xfrm>
              <a:off x="1177716" y="4402817"/>
              <a:ext cx="319800" cy="1644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tamaran Light"/>
                <a:ea typeface="Catamaran Light"/>
                <a:cs typeface="Catamaran Light"/>
                <a:sym typeface="Catamaran Light"/>
              </a:endParaRPr>
            </a:p>
          </p:txBody>
        </p:sp>
      </p:grpSp>
      <p:sp>
        <p:nvSpPr>
          <p:cNvPr id="463" name="Google Shape;463;p43"/>
          <p:cNvSpPr txBox="1"/>
          <p:nvPr>
            <p:ph idx="4294967295" type="ctrTitle"/>
          </p:nvPr>
        </p:nvSpPr>
        <p:spPr>
          <a:xfrm>
            <a:off x="992625" y="352675"/>
            <a:ext cx="23667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OUR PROCESS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64" name="Google Shape;464;p43"/>
          <p:cNvSpPr/>
          <p:nvPr/>
        </p:nvSpPr>
        <p:spPr>
          <a:xfrm flipH="1">
            <a:off x="375525" y="318475"/>
            <a:ext cx="617100" cy="63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endParaRPr b="1" sz="2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65" name="Google Shape;465;p43"/>
          <p:cNvSpPr/>
          <p:nvPr/>
        </p:nvSpPr>
        <p:spPr>
          <a:xfrm>
            <a:off x="6854725" y="352675"/>
            <a:ext cx="1499700" cy="56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Data cleaning</a:t>
            </a:r>
            <a:endParaRPr sz="4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grpSp>
        <p:nvGrpSpPr>
          <p:cNvPr id="466" name="Google Shape;466;p43"/>
          <p:cNvGrpSpPr/>
          <p:nvPr/>
        </p:nvGrpSpPr>
        <p:grpSpPr>
          <a:xfrm>
            <a:off x="8278221" y="467733"/>
            <a:ext cx="273046" cy="337801"/>
            <a:chOff x="2667821" y="3361108"/>
            <a:chExt cx="273046" cy="337801"/>
          </a:xfrm>
        </p:grpSpPr>
        <p:sp>
          <p:nvSpPr>
            <p:cNvPr id="467" name="Google Shape;467;p43"/>
            <p:cNvSpPr/>
            <p:nvPr/>
          </p:nvSpPr>
          <p:spPr>
            <a:xfrm>
              <a:off x="2799971" y="3361108"/>
              <a:ext cx="10273" cy="36385"/>
            </a:xfrm>
            <a:custGeom>
              <a:rect b="b" l="l" r="r" t="t"/>
              <a:pathLst>
                <a:path extrusionOk="0" h="1144" w="323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977"/>
                  </a:lnTo>
                  <a:cubicBezTo>
                    <a:pt x="1" y="1072"/>
                    <a:pt x="72" y="1143"/>
                    <a:pt x="155" y="1143"/>
                  </a:cubicBezTo>
                  <a:cubicBezTo>
                    <a:pt x="251" y="1143"/>
                    <a:pt x="322" y="1072"/>
                    <a:pt x="322" y="977"/>
                  </a:cubicBezTo>
                  <a:lnTo>
                    <a:pt x="322" y="167"/>
                  </a:lnTo>
                  <a:cubicBezTo>
                    <a:pt x="310" y="60"/>
                    <a:pt x="251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3"/>
            <p:cNvSpPr/>
            <p:nvPr/>
          </p:nvSpPr>
          <p:spPr>
            <a:xfrm>
              <a:off x="2838964" y="3371063"/>
              <a:ext cx="22009" cy="34381"/>
            </a:xfrm>
            <a:custGeom>
              <a:rect b="b" l="l" r="r" t="t"/>
              <a:pathLst>
                <a:path extrusionOk="0" h="1081" w="692">
                  <a:moveTo>
                    <a:pt x="517" y="0"/>
                  </a:moveTo>
                  <a:cubicBezTo>
                    <a:pt x="454" y="0"/>
                    <a:pt x="385" y="31"/>
                    <a:pt x="358" y="104"/>
                  </a:cubicBezTo>
                  <a:lnTo>
                    <a:pt x="49" y="866"/>
                  </a:lnTo>
                  <a:cubicBezTo>
                    <a:pt x="1" y="961"/>
                    <a:pt x="84" y="1080"/>
                    <a:pt x="203" y="1080"/>
                  </a:cubicBezTo>
                  <a:cubicBezTo>
                    <a:pt x="263" y="1080"/>
                    <a:pt x="322" y="1057"/>
                    <a:pt x="346" y="985"/>
                  </a:cubicBezTo>
                  <a:lnTo>
                    <a:pt x="656" y="223"/>
                  </a:lnTo>
                  <a:cubicBezTo>
                    <a:pt x="691" y="152"/>
                    <a:pt x="644" y="45"/>
                    <a:pt x="572" y="9"/>
                  </a:cubicBezTo>
                  <a:cubicBezTo>
                    <a:pt x="556" y="3"/>
                    <a:pt x="537" y="0"/>
                    <a:pt x="5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3"/>
            <p:cNvSpPr/>
            <p:nvPr/>
          </p:nvSpPr>
          <p:spPr>
            <a:xfrm>
              <a:off x="2873822" y="3399815"/>
              <a:ext cx="29197" cy="28338"/>
            </a:xfrm>
            <a:custGeom>
              <a:rect b="b" l="l" r="r" t="t"/>
              <a:pathLst>
                <a:path extrusionOk="0" h="891" w="918">
                  <a:moveTo>
                    <a:pt x="744" y="1"/>
                  </a:moveTo>
                  <a:cubicBezTo>
                    <a:pt x="703" y="1"/>
                    <a:pt x="661" y="16"/>
                    <a:pt x="631" y="45"/>
                  </a:cubicBezTo>
                  <a:lnTo>
                    <a:pt x="60" y="629"/>
                  </a:lnTo>
                  <a:cubicBezTo>
                    <a:pt x="0" y="688"/>
                    <a:pt x="0" y="784"/>
                    <a:pt x="60" y="843"/>
                  </a:cubicBezTo>
                  <a:cubicBezTo>
                    <a:pt x="84" y="879"/>
                    <a:pt x="131" y="891"/>
                    <a:pt x="179" y="891"/>
                  </a:cubicBezTo>
                  <a:cubicBezTo>
                    <a:pt x="286" y="891"/>
                    <a:pt x="274" y="831"/>
                    <a:pt x="858" y="272"/>
                  </a:cubicBezTo>
                  <a:cubicBezTo>
                    <a:pt x="917" y="212"/>
                    <a:pt x="917" y="105"/>
                    <a:pt x="858" y="45"/>
                  </a:cubicBezTo>
                  <a:cubicBezTo>
                    <a:pt x="828" y="16"/>
                    <a:pt x="786" y="1"/>
                    <a:pt x="7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3"/>
            <p:cNvSpPr/>
            <p:nvPr/>
          </p:nvSpPr>
          <p:spPr>
            <a:xfrm>
              <a:off x="2894655" y="3442656"/>
              <a:ext cx="37116" cy="19592"/>
            </a:xfrm>
            <a:custGeom>
              <a:rect b="b" l="l" r="r" t="t"/>
              <a:pathLst>
                <a:path extrusionOk="0" h="616" w="1167">
                  <a:moveTo>
                    <a:pt x="973" y="1"/>
                  </a:moveTo>
                  <a:cubicBezTo>
                    <a:pt x="955" y="1"/>
                    <a:pt x="936" y="3"/>
                    <a:pt x="917" y="8"/>
                  </a:cubicBezTo>
                  <a:lnTo>
                    <a:pt x="155" y="318"/>
                  </a:lnTo>
                  <a:cubicBezTo>
                    <a:pt x="0" y="377"/>
                    <a:pt x="36" y="615"/>
                    <a:pt x="214" y="615"/>
                  </a:cubicBezTo>
                  <a:cubicBezTo>
                    <a:pt x="274" y="615"/>
                    <a:pt x="238" y="615"/>
                    <a:pt x="1036" y="294"/>
                  </a:cubicBezTo>
                  <a:cubicBezTo>
                    <a:pt x="1131" y="282"/>
                    <a:pt x="1167" y="175"/>
                    <a:pt x="1131" y="103"/>
                  </a:cubicBezTo>
                  <a:cubicBezTo>
                    <a:pt x="1103" y="37"/>
                    <a:pt x="1044" y="1"/>
                    <a:pt x="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3"/>
            <p:cNvSpPr/>
            <p:nvPr/>
          </p:nvSpPr>
          <p:spPr>
            <a:xfrm>
              <a:off x="2904482" y="3493258"/>
              <a:ext cx="36385" cy="10273"/>
            </a:xfrm>
            <a:custGeom>
              <a:rect b="b" l="l" r="r" t="t"/>
              <a:pathLst>
                <a:path extrusionOk="0" h="323" w="1144">
                  <a:moveTo>
                    <a:pt x="155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5" y="322"/>
                  </a:cubicBezTo>
                  <a:lnTo>
                    <a:pt x="977" y="322"/>
                  </a:lnTo>
                  <a:cubicBezTo>
                    <a:pt x="1072" y="322"/>
                    <a:pt x="1144" y="251"/>
                    <a:pt x="1144" y="155"/>
                  </a:cubicBezTo>
                  <a:cubicBezTo>
                    <a:pt x="1144" y="72"/>
                    <a:pt x="1072" y="1"/>
                    <a:pt x="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3"/>
            <p:cNvSpPr/>
            <p:nvPr/>
          </p:nvSpPr>
          <p:spPr>
            <a:xfrm>
              <a:off x="2895386" y="3533364"/>
              <a:ext cx="35653" cy="20196"/>
            </a:xfrm>
            <a:custGeom>
              <a:rect b="b" l="l" r="r" t="t"/>
              <a:pathLst>
                <a:path extrusionOk="0" h="635" w="1121">
                  <a:moveTo>
                    <a:pt x="179" y="0"/>
                  </a:moveTo>
                  <a:cubicBezTo>
                    <a:pt x="118" y="0"/>
                    <a:pt x="54" y="38"/>
                    <a:pt x="37" y="109"/>
                  </a:cubicBezTo>
                  <a:cubicBezTo>
                    <a:pt x="1" y="180"/>
                    <a:pt x="37" y="288"/>
                    <a:pt x="120" y="311"/>
                  </a:cubicBezTo>
                  <a:lnTo>
                    <a:pt x="882" y="621"/>
                  </a:lnTo>
                  <a:cubicBezTo>
                    <a:pt x="901" y="630"/>
                    <a:pt x="922" y="635"/>
                    <a:pt x="943" y="635"/>
                  </a:cubicBezTo>
                  <a:cubicBezTo>
                    <a:pt x="1004" y="635"/>
                    <a:pt x="1067" y="599"/>
                    <a:pt x="1084" y="538"/>
                  </a:cubicBezTo>
                  <a:cubicBezTo>
                    <a:pt x="1120" y="442"/>
                    <a:pt x="1084" y="359"/>
                    <a:pt x="1001" y="323"/>
                  </a:cubicBezTo>
                  <a:lnTo>
                    <a:pt x="239" y="14"/>
                  </a:lnTo>
                  <a:cubicBezTo>
                    <a:pt x="221" y="5"/>
                    <a:pt x="200" y="0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3"/>
            <p:cNvSpPr/>
            <p:nvPr/>
          </p:nvSpPr>
          <p:spPr>
            <a:xfrm>
              <a:off x="2872677" y="3567586"/>
              <a:ext cx="30692" cy="28338"/>
            </a:xfrm>
            <a:custGeom>
              <a:rect b="b" l="l" r="r" t="t"/>
              <a:pathLst>
                <a:path extrusionOk="0" h="891" w="965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cubicBezTo>
                    <a:pt x="644" y="819"/>
                    <a:pt x="620" y="890"/>
                    <a:pt x="751" y="890"/>
                  </a:cubicBezTo>
                  <a:cubicBezTo>
                    <a:pt x="894" y="890"/>
                    <a:pt x="965" y="712"/>
                    <a:pt x="858" y="616"/>
                  </a:cubicBezTo>
                  <a:lnTo>
                    <a:pt x="286" y="45"/>
                  </a:ln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3"/>
            <p:cNvSpPr/>
            <p:nvPr/>
          </p:nvSpPr>
          <p:spPr>
            <a:xfrm>
              <a:off x="2838233" y="3589818"/>
              <a:ext cx="21214" cy="34318"/>
            </a:xfrm>
            <a:custGeom>
              <a:rect b="b" l="l" r="r" t="t"/>
              <a:pathLst>
                <a:path extrusionOk="0" h="1079" w="667">
                  <a:moveTo>
                    <a:pt x="179" y="1"/>
                  </a:moveTo>
                  <a:cubicBezTo>
                    <a:pt x="159" y="1"/>
                    <a:pt x="139" y="4"/>
                    <a:pt x="119" y="13"/>
                  </a:cubicBezTo>
                  <a:cubicBezTo>
                    <a:pt x="48" y="37"/>
                    <a:pt x="0" y="132"/>
                    <a:pt x="24" y="215"/>
                  </a:cubicBezTo>
                  <a:lnTo>
                    <a:pt x="345" y="977"/>
                  </a:lnTo>
                  <a:cubicBezTo>
                    <a:pt x="365" y="1036"/>
                    <a:pt x="425" y="1079"/>
                    <a:pt x="499" y="1079"/>
                  </a:cubicBezTo>
                  <a:cubicBezTo>
                    <a:pt x="514" y="1079"/>
                    <a:pt x="531" y="1077"/>
                    <a:pt x="548" y="1072"/>
                  </a:cubicBezTo>
                  <a:cubicBezTo>
                    <a:pt x="643" y="1037"/>
                    <a:pt x="667" y="929"/>
                    <a:pt x="643" y="858"/>
                  </a:cubicBezTo>
                  <a:lnTo>
                    <a:pt x="322" y="96"/>
                  </a:lnTo>
                  <a:cubicBezTo>
                    <a:pt x="303" y="41"/>
                    <a:pt x="243" y="1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3"/>
            <p:cNvSpPr/>
            <p:nvPr/>
          </p:nvSpPr>
          <p:spPr>
            <a:xfrm>
              <a:off x="2747334" y="3589754"/>
              <a:ext cx="21627" cy="34572"/>
            </a:xfrm>
            <a:custGeom>
              <a:rect b="b" l="l" r="r" t="t"/>
              <a:pathLst>
                <a:path extrusionOk="0" h="1087" w="680">
                  <a:moveTo>
                    <a:pt x="499" y="1"/>
                  </a:moveTo>
                  <a:cubicBezTo>
                    <a:pt x="438" y="1"/>
                    <a:pt x="375" y="36"/>
                    <a:pt x="358" y="98"/>
                  </a:cubicBezTo>
                  <a:lnTo>
                    <a:pt x="36" y="860"/>
                  </a:lnTo>
                  <a:cubicBezTo>
                    <a:pt x="1" y="967"/>
                    <a:pt x="72" y="1086"/>
                    <a:pt x="191" y="1086"/>
                  </a:cubicBezTo>
                  <a:cubicBezTo>
                    <a:pt x="251" y="1086"/>
                    <a:pt x="310" y="1051"/>
                    <a:pt x="334" y="979"/>
                  </a:cubicBezTo>
                  <a:lnTo>
                    <a:pt x="655" y="217"/>
                  </a:lnTo>
                  <a:cubicBezTo>
                    <a:pt x="679" y="134"/>
                    <a:pt x="632" y="39"/>
                    <a:pt x="560" y="15"/>
                  </a:cubicBezTo>
                  <a:cubicBezTo>
                    <a:pt x="542" y="5"/>
                    <a:pt x="520" y="1"/>
                    <a:pt x="4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3"/>
            <p:cNvSpPr/>
            <p:nvPr/>
          </p:nvSpPr>
          <p:spPr>
            <a:xfrm>
              <a:off x="2705319" y="3566441"/>
              <a:ext cx="29547" cy="28625"/>
            </a:xfrm>
            <a:custGeom>
              <a:rect b="b" l="l" r="r" t="t"/>
              <a:pathLst>
                <a:path extrusionOk="0" h="900" w="929">
                  <a:moveTo>
                    <a:pt x="744" y="1"/>
                  </a:moveTo>
                  <a:cubicBezTo>
                    <a:pt x="702" y="1"/>
                    <a:pt x="661" y="15"/>
                    <a:pt x="631" y="45"/>
                  </a:cubicBezTo>
                  <a:lnTo>
                    <a:pt x="60" y="629"/>
                  </a:lnTo>
                  <a:cubicBezTo>
                    <a:pt x="0" y="688"/>
                    <a:pt x="0" y="795"/>
                    <a:pt x="60" y="855"/>
                  </a:cubicBezTo>
                  <a:cubicBezTo>
                    <a:pt x="89" y="885"/>
                    <a:pt x="128" y="899"/>
                    <a:pt x="167" y="899"/>
                  </a:cubicBezTo>
                  <a:cubicBezTo>
                    <a:pt x="205" y="899"/>
                    <a:pt x="244" y="885"/>
                    <a:pt x="274" y="855"/>
                  </a:cubicBezTo>
                  <a:lnTo>
                    <a:pt x="857" y="271"/>
                  </a:lnTo>
                  <a:cubicBezTo>
                    <a:pt x="929" y="212"/>
                    <a:pt x="929" y="105"/>
                    <a:pt x="857" y="45"/>
                  </a:cubicBezTo>
                  <a:cubicBezTo>
                    <a:pt x="827" y="15"/>
                    <a:pt x="786" y="1"/>
                    <a:pt x="7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3"/>
            <p:cNvSpPr/>
            <p:nvPr/>
          </p:nvSpPr>
          <p:spPr>
            <a:xfrm>
              <a:off x="2676918" y="3532060"/>
              <a:ext cx="35240" cy="20133"/>
            </a:xfrm>
            <a:custGeom>
              <a:rect b="b" l="l" r="r" t="t"/>
              <a:pathLst>
                <a:path extrusionOk="0" h="633" w="1108">
                  <a:moveTo>
                    <a:pt x="918" y="1"/>
                  </a:moveTo>
                  <a:cubicBezTo>
                    <a:pt x="903" y="1"/>
                    <a:pt x="886" y="3"/>
                    <a:pt x="869" y="7"/>
                  </a:cubicBezTo>
                  <a:lnTo>
                    <a:pt x="119" y="329"/>
                  </a:lnTo>
                  <a:cubicBezTo>
                    <a:pt x="36" y="352"/>
                    <a:pt x="0" y="448"/>
                    <a:pt x="24" y="531"/>
                  </a:cubicBezTo>
                  <a:cubicBezTo>
                    <a:pt x="53" y="590"/>
                    <a:pt x="115" y="632"/>
                    <a:pt x="182" y="632"/>
                  </a:cubicBezTo>
                  <a:cubicBezTo>
                    <a:pt x="197" y="632"/>
                    <a:pt x="211" y="630"/>
                    <a:pt x="226" y="626"/>
                  </a:cubicBezTo>
                  <a:lnTo>
                    <a:pt x="988" y="305"/>
                  </a:lnTo>
                  <a:cubicBezTo>
                    <a:pt x="1060" y="281"/>
                    <a:pt x="1107" y="174"/>
                    <a:pt x="1084" y="102"/>
                  </a:cubicBezTo>
                  <a:cubicBezTo>
                    <a:pt x="1054" y="44"/>
                    <a:pt x="992" y="1"/>
                    <a:pt x="9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3"/>
            <p:cNvSpPr/>
            <p:nvPr/>
          </p:nvSpPr>
          <p:spPr>
            <a:xfrm>
              <a:off x="2667821" y="3491763"/>
              <a:ext cx="36385" cy="10241"/>
            </a:xfrm>
            <a:custGeom>
              <a:rect b="b" l="l" r="r" t="t"/>
              <a:pathLst>
                <a:path extrusionOk="0" h="322" w="1144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977" y="322"/>
                  </a:lnTo>
                  <a:cubicBezTo>
                    <a:pt x="1072" y="322"/>
                    <a:pt x="1143" y="250"/>
                    <a:pt x="1143" y="167"/>
                  </a:cubicBezTo>
                  <a:cubicBezTo>
                    <a:pt x="1131" y="72"/>
                    <a:pt x="1048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3"/>
            <p:cNvSpPr/>
            <p:nvPr/>
          </p:nvSpPr>
          <p:spPr>
            <a:xfrm>
              <a:off x="2677267" y="3441702"/>
              <a:ext cx="35653" cy="20069"/>
            </a:xfrm>
            <a:custGeom>
              <a:rect b="b" l="l" r="r" t="t"/>
              <a:pathLst>
                <a:path extrusionOk="0" h="631" w="1121">
                  <a:moveTo>
                    <a:pt x="173" y="1"/>
                  </a:moveTo>
                  <a:cubicBezTo>
                    <a:pt x="110" y="1"/>
                    <a:pt x="51" y="36"/>
                    <a:pt x="25" y="98"/>
                  </a:cubicBezTo>
                  <a:cubicBezTo>
                    <a:pt x="1" y="193"/>
                    <a:pt x="25" y="276"/>
                    <a:pt x="120" y="312"/>
                  </a:cubicBezTo>
                  <a:lnTo>
                    <a:pt x="882" y="622"/>
                  </a:lnTo>
                  <a:cubicBezTo>
                    <a:pt x="899" y="627"/>
                    <a:pt x="918" y="630"/>
                    <a:pt x="937" y="630"/>
                  </a:cubicBezTo>
                  <a:cubicBezTo>
                    <a:pt x="999" y="630"/>
                    <a:pt x="1066" y="599"/>
                    <a:pt x="1084" y="526"/>
                  </a:cubicBezTo>
                  <a:cubicBezTo>
                    <a:pt x="1120" y="443"/>
                    <a:pt x="1084" y="348"/>
                    <a:pt x="1001" y="324"/>
                  </a:cubicBezTo>
                  <a:lnTo>
                    <a:pt x="239" y="14"/>
                  </a:lnTo>
                  <a:cubicBezTo>
                    <a:pt x="217" y="5"/>
                    <a:pt x="195" y="1"/>
                    <a:pt x="1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3"/>
            <p:cNvSpPr/>
            <p:nvPr/>
          </p:nvSpPr>
          <p:spPr>
            <a:xfrm>
              <a:off x="2706051" y="3399084"/>
              <a:ext cx="30724" cy="28338"/>
            </a:xfrm>
            <a:custGeom>
              <a:rect b="b" l="l" r="r" t="t"/>
              <a:pathLst>
                <a:path extrusionOk="0" h="891" w="966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4"/>
                    <a:pt x="1" y="199"/>
                    <a:pt x="60" y="259"/>
                  </a:cubicBezTo>
                  <a:cubicBezTo>
                    <a:pt x="644" y="819"/>
                    <a:pt x="632" y="890"/>
                    <a:pt x="751" y="890"/>
                  </a:cubicBezTo>
                  <a:cubicBezTo>
                    <a:pt x="894" y="890"/>
                    <a:pt x="965" y="723"/>
                    <a:pt x="870" y="616"/>
                  </a:cubicBezTo>
                  <a:lnTo>
                    <a:pt x="287" y="45"/>
                  </a:ln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3"/>
            <p:cNvSpPr/>
            <p:nvPr/>
          </p:nvSpPr>
          <p:spPr>
            <a:xfrm>
              <a:off x="2748861" y="3370713"/>
              <a:ext cx="21596" cy="34190"/>
            </a:xfrm>
            <a:custGeom>
              <a:rect b="b" l="l" r="r" t="t"/>
              <a:pathLst>
                <a:path extrusionOk="0" h="1075" w="679">
                  <a:moveTo>
                    <a:pt x="170" y="1"/>
                  </a:moveTo>
                  <a:cubicBezTo>
                    <a:pt x="153" y="1"/>
                    <a:pt x="136" y="3"/>
                    <a:pt x="119" y="8"/>
                  </a:cubicBezTo>
                  <a:cubicBezTo>
                    <a:pt x="36" y="44"/>
                    <a:pt x="0" y="127"/>
                    <a:pt x="24" y="210"/>
                  </a:cubicBezTo>
                  <a:lnTo>
                    <a:pt x="334" y="972"/>
                  </a:lnTo>
                  <a:cubicBezTo>
                    <a:pt x="362" y="1039"/>
                    <a:pt x="421" y="1075"/>
                    <a:pt x="491" y="1075"/>
                  </a:cubicBezTo>
                  <a:cubicBezTo>
                    <a:pt x="510" y="1075"/>
                    <a:pt x="528" y="1073"/>
                    <a:pt x="548" y="1068"/>
                  </a:cubicBezTo>
                  <a:cubicBezTo>
                    <a:pt x="631" y="1020"/>
                    <a:pt x="679" y="937"/>
                    <a:pt x="631" y="841"/>
                  </a:cubicBezTo>
                  <a:lnTo>
                    <a:pt x="322" y="103"/>
                  </a:lnTo>
                  <a:cubicBezTo>
                    <a:pt x="293" y="37"/>
                    <a:pt x="235" y="1"/>
                    <a:pt x="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3"/>
            <p:cNvSpPr/>
            <p:nvPr/>
          </p:nvSpPr>
          <p:spPr>
            <a:xfrm>
              <a:off x="2749242" y="3533364"/>
              <a:ext cx="111731" cy="115198"/>
            </a:xfrm>
            <a:custGeom>
              <a:rect b="b" l="l" r="r" t="t"/>
              <a:pathLst>
                <a:path extrusionOk="0" h="3622" w="3513">
                  <a:moveTo>
                    <a:pt x="3224" y="0"/>
                  </a:moveTo>
                  <a:cubicBezTo>
                    <a:pt x="3217" y="0"/>
                    <a:pt x="3210" y="1"/>
                    <a:pt x="3203" y="2"/>
                  </a:cubicBezTo>
                  <a:cubicBezTo>
                    <a:pt x="3108" y="14"/>
                    <a:pt x="3048" y="85"/>
                    <a:pt x="3060" y="180"/>
                  </a:cubicBezTo>
                  <a:lnTo>
                    <a:pt x="3155" y="740"/>
                  </a:lnTo>
                  <a:lnTo>
                    <a:pt x="3155" y="776"/>
                  </a:lnTo>
                  <a:cubicBezTo>
                    <a:pt x="3155" y="842"/>
                    <a:pt x="3087" y="909"/>
                    <a:pt x="3017" y="909"/>
                  </a:cubicBezTo>
                  <a:cubicBezTo>
                    <a:pt x="2999" y="909"/>
                    <a:pt x="2982" y="904"/>
                    <a:pt x="2965" y="895"/>
                  </a:cubicBezTo>
                  <a:cubicBezTo>
                    <a:pt x="2965" y="895"/>
                    <a:pt x="1929" y="359"/>
                    <a:pt x="1917" y="347"/>
                  </a:cubicBezTo>
                  <a:cubicBezTo>
                    <a:pt x="1858" y="320"/>
                    <a:pt x="1794" y="308"/>
                    <a:pt x="1731" y="308"/>
                  </a:cubicBezTo>
                  <a:cubicBezTo>
                    <a:pt x="1654" y="308"/>
                    <a:pt x="1578" y="326"/>
                    <a:pt x="1512" y="359"/>
                  </a:cubicBezTo>
                  <a:cubicBezTo>
                    <a:pt x="1453" y="383"/>
                    <a:pt x="548" y="859"/>
                    <a:pt x="500" y="895"/>
                  </a:cubicBezTo>
                  <a:cubicBezTo>
                    <a:pt x="480" y="906"/>
                    <a:pt x="459" y="911"/>
                    <a:pt x="438" y="911"/>
                  </a:cubicBezTo>
                  <a:cubicBezTo>
                    <a:pt x="372" y="911"/>
                    <a:pt x="310" y="857"/>
                    <a:pt x="310" y="776"/>
                  </a:cubicBezTo>
                  <a:cubicBezTo>
                    <a:pt x="310" y="764"/>
                    <a:pt x="310" y="740"/>
                    <a:pt x="345" y="585"/>
                  </a:cubicBezTo>
                  <a:cubicBezTo>
                    <a:pt x="357" y="490"/>
                    <a:pt x="298" y="418"/>
                    <a:pt x="203" y="407"/>
                  </a:cubicBezTo>
                  <a:cubicBezTo>
                    <a:pt x="190" y="403"/>
                    <a:pt x="178" y="401"/>
                    <a:pt x="166" y="401"/>
                  </a:cubicBezTo>
                  <a:cubicBezTo>
                    <a:pt x="99" y="401"/>
                    <a:pt x="44" y="457"/>
                    <a:pt x="24" y="538"/>
                  </a:cubicBezTo>
                  <a:cubicBezTo>
                    <a:pt x="0" y="680"/>
                    <a:pt x="0" y="716"/>
                    <a:pt x="0" y="776"/>
                  </a:cubicBezTo>
                  <a:cubicBezTo>
                    <a:pt x="0" y="1030"/>
                    <a:pt x="223" y="1224"/>
                    <a:pt x="464" y="1224"/>
                  </a:cubicBezTo>
                  <a:cubicBezTo>
                    <a:pt x="527" y="1224"/>
                    <a:pt x="592" y="1210"/>
                    <a:pt x="655" y="1180"/>
                  </a:cubicBezTo>
                  <a:lnTo>
                    <a:pt x="1238" y="883"/>
                  </a:lnTo>
                  <a:lnTo>
                    <a:pt x="1238" y="1454"/>
                  </a:lnTo>
                  <a:cubicBezTo>
                    <a:pt x="1238" y="1550"/>
                    <a:pt x="1310" y="1621"/>
                    <a:pt x="1393" y="1621"/>
                  </a:cubicBezTo>
                  <a:cubicBezTo>
                    <a:pt x="1488" y="1621"/>
                    <a:pt x="1560" y="1550"/>
                    <a:pt x="1560" y="1454"/>
                  </a:cubicBezTo>
                  <a:lnTo>
                    <a:pt x="1560" y="716"/>
                  </a:lnTo>
                  <a:cubicBezTo>
                    <a:pt x="1631" y="689"/>
                    <a:pt x="1683" y="636"/>
                    <a:pt x="1744" y="636"/>
                  </a:cubicBezTo>
                  <a:cubicBezTo>
                    <a:pt x="1764" y="636"/>
                    <a:pt x="1786" y="642"/>
                    <a:pt x="1810" y="657"/>
                  </a:cubicBezTo>
                  <a:lnTo>
                    <a:pt x="1929" y="716"/>
                  </a:lnTo>
                  <a:lnTo>
                    <a:pt x="1929" y="3455"/>
                  </a:lnTo>
                  <a:cubicBezTo>
                    <a:pt x="1929" y="3538"/>
                    <a:pt x="2012" y="3621"/>
                    <a:pt x="2096" y="3621"/>
                  </a:cubicBezTo>
                  <a:cubicBezTo>
                    <a:pt x="2191" y="3621"/>
                    <a:pt x="2262" y="3538"/>
                    <a:pt x="2262" y="3455"/>
                  </a:cubicBezTo>
                  <a:lnTo>
                    <a:pt x="2262" y="883"/>
                  </a:lnTo>
                  <a:cubicBezTo>
                    <a:pt x="2798" y="1145"/>
                    <a:pt x="2870" y="1240"/>
                    <a:pt x="3048" y="1240"/>
                  </a:cubicBezTo>
                  <a:cubicBezTo>
                    <a:pt x="3298" y="1216"/>
                    <a:pt x="3512" y="966"/>
                    <a:pt x="3465" y="704"/>
                  </a:cubicBezTo>
                  <a:lnTo>
                    <a:pt x="3382" y="133"/>
                  </a:lnTo>
                  <a:cubicBezTo>
                    <a:pt x="3360" y="57"/>
                    <a:pt x="3298" y="0"/>
                    <a:pt x="3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3"/>
            <p:cNvSpPr/>
            <p:nvPr/>
          </p:nvSpPr>
          <p:spPr>
            <a:xfrm>
              <a:off x="2795010" y="3417371"/>
              <a:ext cx="94365" cy="106960"/>
            </a:xfrm>
            <a:custGeom>
              <a:rect b="b" l="l" r="r" t="t"/>
              <a:pathLst>
                <a:path extrusionOk="0" h="3363" w="2967">
                  <a:moveTo>
                    <a:pt x="275" y="1"/>
                  </a:moveTo>
                  <a:cubicBezTo>
                    <a:pt x="121" y="1"/>
                    <a:pt x="0" y="85"/>
                    <a:pt x="49" y="220"/>
                  </a:cubicBezTo>
                  <a:cubicBezTo>
                    <a:pt x="68" y="296"/>
                    <a:pt x="133" y="334"/>
                    <a:pt x="195" y="334"/>
                  </a:cubicBezTo>
                  <a:cubicBezTo>
                    <a:pt x="210" y="334"/>
                    <a:pt x="226" y="332"/>
                    <a:pt x="240" y="327"/>
                  </a:cubicBezTo>
                  <a:cubicBezTo>
                    <a:pt x="253" y="324"/>
                    <a:pt x="266" y="323"/>
                    <a:pt x="280" y="323"/>
                  </a:cubicBezTo>
                  <a:cubicBezTo>
                    <a:pt x="329" y="323"/>
                    <a:pt x="379" y="342"/>
                    <a:pt x="407" y="398"/>
                  </a:cubicBezTo>
                  <a:lnTo>
                    <a:pt x="907" y="1434"/>
                  </a:lnTo>
                  <a:cubicBezTo>
                    <a:pt x="966" y="1565"/>
                    <a:pt x="1097" y="1649"/>
                    <a:pt x="1252" y="1684"/>
                  </a:cubicBezTo>
                  <a:lnTo>
                    <a:pt x="2395" y="1851"/>
                  </a:lnTo>
                  <a:cubicBezTo>
                    <a:pt x="2502" y="1863"/>
                    <a:pt x="2550" y="1994"/>
                    <a:pt x="2466" y="2065"/>
                  </a:cubicBezTo>
                  <a:lnTo>
                    <a:pt x="1657" y="2875"/>
                  </a:lnTo>
                  <a:cubicBezTo>
                    <a:pt x="1562" y="2958"/>
                    <a:pt x="1514" y="3077"/>
                    <a:pt x="1514" y="3196"/>
                  </a:cubicBezTo>
                  <a:cubicBezTo>
                    <a:pt x="1514" y="3292"/>
                    <a:pt x="1597" y="3363"/>
                    <a:pt x="1681" y="3363"/>
                  </a:cubicBezTo>
                  <a:cubicBezTo>
                    <a:pt x="1776" y="3363"/>
                    <a:pt x="1847" y="3292"/>
                    <a:pt x="1847" y="3196"/>
                  </a:cubicBezTo>
                  <a:cubicBezTo>
                    <a:pt x="1847" y="3101"/>
                    <a:pt x="1883" y="3137"/>
                    <a:pt x="2705" y="2303"/>
                  </a:cubicBezTo>
                  <a:cubicBezTo>
                    <a:pt x="2966" y="2030"/>
                    <a:pt x="2812" y="1577"/>
                    <a:pt x="2443" y="1518"/>
                  </a:cubicBezTo>
                  <a:lnTo>
                    <a:pt x="1300" y="1351"/>
                  </a:lnTo>
                  <a:cubicBezTo>
                    <a:pt x="1252" y="1351"/>
                    <a:pt x="1216" y="1327"/>
                    <a:pt x="1192" y="1279"/>
                  </a:cubicBezTo>
                  <a:lnTo>
                    <a:pt x="680" y="255"/>
                  </a:lnTo>
                  <a:cubicBezTo>
                    <a:pt x="594" y="76"/>
                    <a:pt x="420" y="1"/>
                    <a:pt x="2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3"/>
            <p:cNvSpPr/>
            <p:nvPr/>
          </p:nvSpPr>
          <p:spPr>
            <a:xfrm>
              <a:off x="2719695" y="3433974"/>
              <a:ext cx="76141" cy="101744"/>
            </a:xfrm>
            <a:custGeom>
              <a:rect b="b" l="l" r="r" t="t"/>
              <a:pathLst>
                <a:path extrusionOk="0" h="3199" w="2394">
                  <a:moveTo>
                    <a:pt x="2232" y="0"/>
                  </a:moveTo>
                  <a:cubicBezTo>
                    <a:pt x="2173" y="0"/>
                    <a:pt x="2110" y="39"/>
                    <a:pt x="2084" y="91"/>
                  </a:cubicBezTo>
                  <a:lnTo>
                    <a:pt x="1763" y="757"/>
                  </a:lnTo>
                  <a:cubicBezTo>
                    <a:pt x="1751" y="805"/>
                    <a:pt x="1703" y="817"/>
                    <a:pt x="1655" y="829"/>
                  </a:cubicBezTo>
                  <a:lnTo>
                    <a:pt x="512" y="996"/>
                  </a:lnTo>
                  <a:cubicBezTo>
                    <a:pt x="131" y="1055"/>
                    <a:pt x="0" y="1508"/>
                    <a:pt x="250" y="1758"/>
                  </a:cubicBezTo>
                  <a:cubicBezTo>
                    <a:pt x="1108" y="2603"/>
                    <a:pt x="1132" y="2555"/>
                    <a:pt x="1120" y="2674"/>
                  </a:cubicBezTo>
                  <a:lnTo>
                    <a:pt x="1060" y="3020"/>
                  </a:lnTo>
                  <a:cubicBezTo>
                    <a:pt x="1048" y="3115"/>
                    <a:pt x="1120" y="3198"/>
                    <a:pt x="1203" y="3198"/>
                  </a:cubicBezTo>
                  <a:cubicBezTo>
                    <a:pt x="1286" y="3198"/>
                    <a:pt x="1358" y="3139"/>
                    <a:pt x="1358" y="3067"/>
                  </a:cubicBezTo>
                  <a:lnTo>
                    <a:pt x="1417" y="2722"/>
                  </a:lnTo>
                  <a:cubicBezTo>
                    <a:pt x="1441" y="2579"/>
                    <a:pt x="1382" y="2424"/>
                    <a:pt x="1286" y="2317"/>
                  </a:cubicBezTo>
                  <a:lnTo>
                    <a:pt x="465" y="1519"/>
                  </a:lnTo>
                  <a:cubicBezTo>
                    <a:pt x="393" y="1448"/>
                    <a:pt x="429" y="1305"/>
                    <a:pt x="536" y="1293"/>
                  </a:cubicBezTo>
                  <a:lnTo>
                    <a:pt x="1679" y="1127"/>
                  </a:lnTo>
                  <a:cubicBezTo>
                    <a:pt x="1834" y="1115"/>
                    <a:pt x="1953" y="1007"/>
                    <a:pt x="2025" y="876"/>
                  </a:cubicBezTo>
                  <a:lnTo>
                    <a:pt x="2358" y="210"/>
                  </a:lnTo>
                  <a:cubicBezTo>
                    <a:pt x="2394" y="150"/>
                    <a:pt x="2370" y="55"/>
                    <a:pt x="2298" y="19"/>
                  </a:cubicBezTo>
                  <a:cubicBezTo>
                    <a:pt x="2278" y="6"/>
                    <a:pt x="2256" y="0"/>
                    <a:pt x="2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3"/>
            <p:cNvSpPr/>
            <p:nvPr/>
          </p:nvSpPr>
          <p:spPr>
            <a:xfrm>
              <a:off x="2787472" y="3594366"/>
              <a:ext cx="32600" cy="104543"/>
            </a:xfrm>
            <a:custGeom>
              <a:rect b="b" l="l" r="r" t="t"/>
              <a:pathLst>
                <a:path extrusionOk="0" h="3287" w="1025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2787"/>
                  </a:lnTo>
                  <a:cubicBezTo>
                    <a:pt x="1" y="3072"/>
                    <a:pt x="227" y="3287"/>
                    <a:pt x="513" y="3287"/>
                  </a:cubicBezTo>
                  <a:cubicBezTo>
                    <a:pt x="786" y="3287"/>
                    <a:pt x="1013" y="3072"/>
                    <a:pt x="1013" y="2787"/>
                  </a:cubicBezTo>
                  <a:lnTo>
                    <a:pt x="1013" y="2156"/>
                  </a:lnTo>
                  <a:cubicBezTo>
                    <a:pt x="1025" y="2072"/>
                    <a:pt x="953" y="2001"/>
                    <a:pt x="882" y="2001"/>
                  </a:cubicBezTo>
                  <a:cubicBezTo>
                    <a:pt x="786" y="2001"/>
                    <a:pt x="715" y="2072"/>
                    <a:pt x="715" y="2156"/>
                  </a:cubicBezTo>
                  <a:lnTo>
                    <a:pt x="715" y="2787"/>
                  </a:lnTo>
                  <a:cubicBezTo>
                    <a:pt x="715" y="2894"/>
                    <a:pt x="620" y="2977"/>
                    <a:pt x="525" y="2977"/>
                  </a:cubicBezTo>
                  <a:cubicBezTo>
                    <a:pt x="417" y="2977"/>
                    <a:pt x="334" y="2894"/>
                    <a:pt x="334" y="2787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/>
          <p:nvPr/>
        </p:nvSpPr>
        <p:spPr>
          <a:xfrm flipH="1" rot="-5400000">
            <a:off x="-1554750" y="1466700"/>
            <a:ext cx="5140800" cy="221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6"/>
          <p:cNvSpPr txBox="1"/>
          <p:nvPr>
            <p:ph idx="9" type="ctrTitle"/>
          </p:nvPr>
        </p:nvSpPr>
        <p:spPr>
          <a:xfrm>
            <a:off x="2703450" y="460150"/>
            <a:ext cx="20616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500">
                <a:latin typeface="Oswald"/>
                <a:ea typeface="Oswald"/>
                <a:cs typeface="Oswald"/>
                <a:sym typeface="Oswald"/>
              </a:rPr>
              <a:t>AGENDA</a:t>
            </a:r>
            <a:endParaRPr sz="35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0" name="Google Shape;160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grpSp>
        <p:nvGrpSpPr>
          <p:cNvPr id="161" name="Google Shape;161;p26"/>
          <p:cNvGrpSpPr/>
          <p:nvPr/>
        </p:nvGrpSpPr>
        <p:grpSpPr>
          <a:xfrm>
            <a:off x="1775800" y="1547513"/>
            <a:ext cx="2792700" cy="2048475"/>
            <a:chOff x="4099850" y="2011275"/>
            <a:chExt cx="2792700" cy="2048475"/>
          </a:xfrm>
        </p:grpSpPr>
        <p:sp>
          <p:nvSpPr>
            <p:cNvPr id="162" name="Google Shape;162;p26"/>
            <p:cNvSpPr/>
            <p:nvPr/>
          </p:nvSpPr>
          <p:spPr>
            <a:xfrm>
              <a:off x="4501550" y="2011275"/>
              <a:ext cx="2391000" cy="39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dk1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ORDER PROCESS FLOW CHART</a:t>
              </a:r>
              <a:endPara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163" name="Google Shape;163;p26"/>
            <p:cNvSpPr/>
            <p:nvPr/>
          </p:nvSpPr>
          <p:spPr>
            <a:xfrm>
              <a:off x="4501550" y="2424994"/>
              <a:ext cx="602700" cy="39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dk1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KPIs</a:t>
              </a:r>
              <a:endPara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164" name="Google Shape;164;p26"/>
            <p:cNvSpPr/>
            <p:nvPr/>
          </p:nvSpPr>
          <p:spPr>
            <a:xfrm>
              <a:off x="4501550" y="2838713"/>
              <a:ext cx="1195200" cy="39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dk1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OUR PROCESS</a:t>
              </a:r>
              <a:endPara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165" name="Google Shape;165;p26"/>
            <p:cNvSpPr/>
            <p:nvPr/>
          </p:nvSpPr>
          <p:spPr>
            <a:xfrm>
              <a:off x="4501550" y="3252431"/>
              <a:ext cx="1195200" cy="39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dk1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OUR FINDINGS</a:t>
              </a:r>
              <a:endPara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166" name="Google Shape;166;p26"/>
            <p:cNvSpPr/>
            <p:nvPr/>
          </p:nvSpPr>
          <p:spPr>
            <a:xfrm>
              <a:off x="4501550" y="3666150"/>
              <a:ext cx="1195200" cy="39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dk1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CONCLUSIONS</a:t>
              </a:r>
              <a:endPara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167" name="Google Shape;167;p26"/>
            <p:cNvSpPr/>
            <p:nvPr/>
          </p:nvSpPr>
          <p:spPr>
            <a:xfrm>
              <a:off x="4099850" y="2011275"/>
              <a:ext cx="401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lt1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1</a:t>
              </a:r>
              <a:endParaRPr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168" name="Google Shape;168;p26"/>
            <p:cNvSpPr/>
            <p:nvPr/>
          </p:nvSpPr>
          <p:spPr>
            <a:xfrm>
              <a:off x="4099850" y="2425000"/>
              <a:ext cx="401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lt1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2</a:t>
              </a:r>
              <a:endParaRPr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169" name="Google Shape;169;p26"/>
            <p:cNvSpPr/>
            <p:nvPr/>
          </p:nvSpPr>
          <p:spPr>
            <a:xfrm>
              <a:off x="4099850" y="2858825"/>
              <a:ext cx="401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lt1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3</a:t>
              </a:r>
              <a:endParaRPr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170" name="Google Shape;170;p26"/>
            <p:cNvSpPr/>
            <p:nvPr/>
          </p:nvSpPr>
          <p:spPr>
            <a:xfrm>
              <a:off x="4099850" y="3292650"/>
              <a:ext cx="401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lt1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4</a:t>
              </a:r>
              <a:endParaRPr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171" name="Google Shape;171;p26"/>
            <p:cNvSpPr/>
            <p:nvPr/>
          </p:nvSpPr>
          <p:spPr>
            <a:xfrm>
              <a:off x="4099850" y="3666150"/>
              <a:ext cx="401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lt1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5</a:t>
              </a:r>
              <a:endParaRPr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491" name="Google Shape;49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7550" y="1292038"/>
            <a:ext cx="3189225" cy="308635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4"/>
          <p:cNvSpPr txBox="1"/>
          <p:nvPr>
            <p:ph idx="4294967295" type="ctrTitle"/>
          </p:nvPr>
        </p:nvSpPr>
        <p:spPr>
          <a:xfrm>
            <a:off x="992625" y="352675"/>
            <a:ext cx="23667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OUR PROCESS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93" name="Google Shape;493;p44"/>
          <p:cNvSpPr/>
          <p:nvPr/>
        </p:nvSpPr>
        <p:spPr>
          <a:xfrm flipH="1">
            <a:off x="375525" y="318475"/>
            <a:ext cx="617100" cy="63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endParaRPr b="1" sz="2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94" name="Google Shape;494;p44"/>
          <p:cNvSpPr/>
          <p:nvPr/>
        </p:nvSpPr>
        <p:spPr>
          <a:xfrm>
            <a:off x="6854725" y="352675"/>
            <a:ext cx="1499700" cy="56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Data cleaning</a:t>
            </a:r>
            <a:endParaRPr sz="4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grpSp>
        <p:nvGrpSpPr>
          <p:cNvPr id="495" name="Google Shape;495;p44"/>
          <p:cNvGrpSpPr/>
          <p:nvPr/>
        </p:nvGrpSpPr>
        <p:grpSpPr>
          <a:xfrm>
            <a:off x="8278221" y="467733"/>
            <a:ext cx="273046" cy="337801"/>
            <a:chOff x="2667821" y="3361108"/>
            <a:chExt cx="273046" cy="337801"/>
          </a:xfrm>
        </p:grpSpPr>
        <p:sp>
          <p:nvSpPr>
            <p:cNvPr id="496" name="Google Shape;496;p44"/>
            <p:cNvSpPr/>
            <p:nvPr/>
          </p:nvSpPr>
          <p:spPr>
            <a:xfrm>
              <a:off x="2799971" y="3361108"/>
              <a:ext cx="10273" cy="36385"/>
            </a:xfrm>
            <a:custGeom>
              <a:rect b="b" l="l" r="r" t="t"/>
              <a:pathLst>
                <a:path extrusionOk="0" h="1144" w="323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977"/>
                  </a:lnTo>
                  <a:cubicBezTo>
                    <a:pt x="1" y="1072"/>
                    <a:pt x="72" y="1143"/>
                    <a:pt x="155" y="1143"/>
                  </a:cubicBezTo>
                  <a:cubicBezTo>
                    <a:pt x="251" y="1143"/>
                    <a:pt x="322" y="1072"/>
                    <a:pt x="322" y="977"/>
                  </a:cubicBezTo>
                  <a:lnTo>
                    <a:pt x="322" y="167"/>
                  </a:lnTo>
                  <a:cubicBezTo>
                    <a:pt x="310" y="60"/>
                    <a:pt x="251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4"/>
            <p:cNvSpPr/>
            <p:nvPr/>
          </p:nvSpPr>
          <p:spPr>
            <a:xfrm>
              <a:off x="2838964" y="3371063"/>
              <a:ext cx="22009" cy="34381"/>
            </a:xfrm>
            <a:custGeom>
              <a:rect b="b" l="l" r="r" t="t"/>
              <a:pathLst>
                <a:path extrusionOk="0" h="1081" w="692">
                  <a:moveTo>
                    <a:pt x="517" y="0"/>
                  </a:moveTo>
                  <a:cubicBezTo>
                    <a:pt x="454" y="0"/>
                    <a:pt x="385" y="31"/>
                    <a:pt x="358" y="104"/>
                  </a:cubicBezTo>
                  <a:lnTo>
                    <a:pt x="49" y="866"/>
                  </a:lnTo>
                  <a:cubicBezTo>
                    <a:pt x="1" y="961"/>
                    <a:pt x="84" y="1080"/>
                    <a:pt x="203" y="1080"/>
                  </a:cubicBezTo>
                  <a:cubicBezTo>
                    <a:pt x="263" y="1080"/>
                    <a:pt x="322" y="1057"/>
                    <a:pt x="346" y="985"/>
                  </a:cubicBezTo>
                  <a:lnTo>
                    <a:pt x="656" y="223"/>
                  </a:lnTo>
                  <a:cubicBezTo>
                    <a:pt x="691" y="152"/>
                    <a:pt x="644" y="45"/>
                    <a:pt x="572" y="9"/>
                  </a:cubicBezTo>
                  <a:cubicBezTo>
                    <a:pt x="556" y="3"/>
                    <a:pt x="537" y="0"/>
                    <a:pt x="5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4"/>
            <p:cNvSpPr/>
            <p:nvPr/>
          </p:nvSpPr>
          <p:spPr>
            <a:xfrm>
              <a:off x="2873822" y="3399815"/>
              <a:ext cx="29197" cy="28338"/>
            </a:xfrm>
            <a:custGeom>
              <a:rect b="b" l="l" r="r" t="t"/>
              <a:pathLst>
                <a:path extrusionOk="0" h="891" w="918">
                  <a:moveTo>
                    <a:pt x="744" y="1"/>
                  </a:moveTo>
                  <a:cubicBezTo>
                    <a:pt x="703" y="1"/>
                    <a:pt x="661" y="16"/>
                    <a:pt x="631" y="45"/>
                  </a:cubicBezTo>
                  <a:lnTo>
                    <a:pt x="60" y="629"/>
                  </a:lnTo>
                  <a:cubicBezTo>
                    <a:pt x="0" y="688"/>
                    <a:pt x="0" y="784"/>
                    <a:pt x="60" y="843"/>
                  </a:cubicBezTo>
                  <a:cubicBezTo>
                    <a:pt x="84" y="879"/>
                    <a:pt x="131" y="891"/>
                    <a:pt x="179" y="891"/>
                  </a:cubicBezTo>
                  <a:cubicBezTo>
                    <a:pt x="286" y="891"/>
                    <a:pt x="274" y="831"/>
                    <a:pt x="858" y="272"/>
                  </a:cubicBezTo>
                  <a:cubicBezTo>
                    <a:pt x="917" y="212"/>
                    <a:pt x="917" y="105"/>
                    <a:pt x="858" y="45"/>
                  </a:cubicBezTo>
                  <a:cubicBezTo>
                    <a:pt x="828" y="16"/>
                    <a:pt x="786" y="1"/>
                    <a:pt x="7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4"/>
            <p:cNvSpPr/>
            <p:nvPr/>
          </p:nvSpPr>
          <p:spPr>
            <a:xfrm>
              <a:off x="2894655" y="3442656"/>
              <a:ext cx="37116" cy="19592"/>
            </a:xfrm>
            <a:custGeom>
              <a:rect b="b" l="l" r="r" t="t"/>
              <a:pathLst>
                <a:path extrusionOk="0" h="616" w="1167">
                  <a:moveTo>
                    <a:pt x="973" y="1"/>
                  </a:moveTo>
                  <a:cubicBezTo>
                    <a:pt x="955" y="1"/>
                    <a:pt x="936" y="3"/>
                    <a:pt x="917" y="8"/>
                  </a:cubicBezTo>
                  <a:lnTo>
                    <a:pt x="155" y="318"/>
                  </a:lnTo>
                  <a:cubicBezTo>
                    <a:pt x="0" y="377"/>
                    <a:pt x="36" y="615"/>
                    <a:pt x="214" y="615"/>
                  </a:cubicBezTo>
                  <a:cubicBezTo>
                    <a:pt x="274" y="615"/>
                    <a:pt x="238" y="615"/>
                    <a:pt x="1036" y="294"/>
                  </a:cubicBezTo>
                  <a:cubicBezTo>
                    <a:pt x="1131" y="282"/>
                    <a:pt x="1167" y="175"/>
                    <a:pt x="1131" y="103"/>
                  </a:cubicBezTo>
                  <a:cubicBezTo>
                    <a:pt x="1103" y="37"/>
                    <a:pt x="1044" y="1"/>
                    <a:pt x="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4"/>
            <p:cNvSpPr/>
            <p:nvPr/>
          </p:nvSpPr>
          <p:spPr>
            <a:xfrm>
              <a:off x="2904482" y="3493258"/>
              <a:ext cx="36385" cy="10273"/>
            </a:xfrm>
            <a:custGeom>
              <a:rect b="b" l="l" r="r" t="t"/>
              <a:pathLst>
                <a:path extrusionOk="0" h="323" w="1144">
                  <a:moveTo>
                    <a:pt x="155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5" y="322"/>
                  </a:cubicBezTo>
                  <a:lnTo>
                    <a:pt x="977" y="322"/>
                  </a:lnTo>
                  <a:cubicBezTo>
                    <a:pt x="1072" y="322"/>
                    <a:pt x="1144" y="251"/>
                    <a:pt x="1144" y="155"/>
                  </a:cubicBezTo>
                  <a:cubicBezTo>
                    <a:pt x="1144" y="72"/>
                    <a:pt x="1072" y="1"/>
                    <a:pt x="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4"/>
            <p:cNvSpPr/>
            <p:nvPr/>
          </p:nvSpPr>
          <p:spPr>
            <a:xfrm>
              <a:off x="2895386" y="3533364"/>
              <a:ext cx="35653" cy="20196"/>
            </a:xfrm>
            <a:custGeom>
              <a:rect b="b" l="l" r="r" t="t"/>
              <a:pathLst>
                <a:path extrusionOk="0" h="635" w="1121">
                  <a:moveTo>
                    <a:pt x="179" y="0"/>
                  </a:moveTo>
                  <a:cubicBezTo>
                    <a:pt x="118" y="0"/>
                    <a:pt x="54" y="38"/>
                    <a:pt x="37" y="109"/>
                  </a:cubicBezTo>
                  <a:cubicBezTo>
                    <a:pt x="1" y="180"/>
                    <a:pt x="37" y="288"/>
                    <a:pt x="120" y="311"/>
                  </a:cubicBezTo>
                  <a:lnTo>
                    <a:pt x="882" y="621"/>
                  </a:lnTo>
                  <a:cubicBezTo>
                    <a:pt x="901" y="630"/>
                    <a:pt x="922" y="635"/>
                    <a:pt x="943" y="635"/>
                  </a:cubicBezTo>
                  <a:cubicBezTo>
                    <a:pt x="1004" y="635"/>
                    <a:pt x="1067" y="599"/>
                    <a:pt x="1084" y="538"/>
                  </a:cubicBezTo>
                  <a:cubicBezTo>
                    <a:pt x="1120" y="442"/>
                    <a:pt x="1084" y="359"/>
                    <a:pt x="1001" y="323"/>
                  </a:cubicBezTo>
                  <a:lnTo>
                    <a:pt x="239" y="14"/>
                  </a:lnTo>
                  <a:cubicBezTo>
                    <a:pt x="221" y="5"/>
                    <a:pt x="200" y="0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4"/>
            <p:cNvSpPr/>
            <p:nvPr/>
          </p:nvSpPr>
          <p:spPr>
            <a:xfrm>
              <a:off x="2872677" y="3567586"/>
              <a:ext cx="30692" cy="28338"/>
            </a:xfrm>
            <a:custGeom>
              <a:rect b="b" l="l" r="r" t="t"/>
              <a:pathLst>
                <a:path extrusionOk="0" h="891" w="965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cubicBezTo>
                    <a:pt x="644" y="819"/>
                    <a:pt x="620" y="890"/>
                    <a:pt x="751" y="890"/>
                  </a:cubicBezTo>
                  <a:cubicBezTo>
                    <a:pt x="894" y="890"/>
                    <a:pt x="965" y="712"/>
                    <a:pt x="858" y="616"/>
                  </a:cubicBezTo>
                  <a:lnTo>
                    <a:pt x="286" y="45"/>
                  </a:ln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4"/>
            <p:cNvSpPr/>
            <p:nvPr/>
          </p:nvSpPr>
          <p:spPr>
            <a:xfrm>
              <a:off x="2838233" y="3589818"/>
              <a:ext cx="21214" cy="34318"/>
            </a:xfrm>
            <a:custGeom>
              <a:rect b="b" l="l" r="r" t="t"/>
              <a:pathLst>
                <a:path extrusionOk="0" h="1079" w="667">
                  <a:moveTo>
                    <a:pt x="179" y="1"/>
                  </a:moveTo>
                  <a:cubicBezTo>
                    <a:pt x="159" y="1"/>
                    <a:pt x="139" y="4"/>
                    <a:pt x="119" y="13"/>
                  </a:cubicBezTo>
                  <a:cubicBezTo>
                    <a:pt x="48" y="37"/>
                    <a:pt x="0" y="132"/>
                    <a:pt x="24" y="215"/>
                  </a:cubicBezTo>
                  <a:lnTo>
                    <a:pt x="345" y="977"/>
                  </a:lnTo>
                  <a:cubicBezTo>
                    <a:pt x="365" y="1036"/>
                    <a:pt x="425" y="1079"/>
                    <a:pt x="499" y="1079"/>
                  </a:cubicBezTo>
                  <a:cubicBezTo>
                    <a:pt x="514" y="1079"/>
                    <a:pt x="531" y="1077"/>
                    <a:pt x="548" y="1072"/>
                  </a:cubicBezTo>
                  <a:cubicBezTo>
                    <a:pt x="643" y="1037"/>
                    <a:pt x="667" y="929"/>
                    <a:pt x="643" y="858"/>
                  </a:cubicBezTo>
                  <a:lnTo>
                    <a:pt x="322" y="96"/>
                  </a:lnTo>
                  <a:cubicBezTo>
                    <a:pt x="303" y="41"/>
                    <a:pt x="243" y="1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4"/>
            <p:cNvSpPr/>
            <p:nvPr/>
          </p:nvSpPr>
          <p:spPr>
            <a:xfrm>
              <a:off x="2747334" y="3589754"/>
              <a:ext cx="21627" cy="34572"/>
            </a:xfrm>
            <a:custGeom>
              <a:rect b="b" l="l" r="r" t="t"/>
              <a:pathLst>
                <a:path extrusionOk="0" h="1087" w="680">
                  <a:moveTo>
                    <a:pt x="499" y="1"/>
                  </a:moveTo>
                  <a:cubicBezTo>
                    <a:pt x="438" y="1"/>
                    <a:pt x="375" y="36"/>
                    <a:pt x="358" y="98"/>
                  </a:cubicBezTo>
                  <a:lnTo>
                    <a:pt x="36" y="860"/>
                  </a:lnTo>
                  <a:cubicBezTo>
                    <a:pt x="1" y="967"/>
                    <a:pt x="72" y="1086"/>
                    <a:pt x="191" y="1086"/>
                  </a:cubicBezTo>
                  <a:cubicBezTo>
                    <a:pt x="251" y="1086"/>
                    <a:pt x="310" y="1051"/>
                    <a:pt x="334" y="979"/>
                  </a:cubicBezTo>
                  <a:lnTo>
                    <a:pt x="655" y="217"/>
                  </a:lnTo>
                  <a:cubicBezTo>
                    <a:pt x="679" y="134"/>
                    <a:pt x="632" y="39"/>
                    <a:pt x="560" y="15"/>
                  </a:cubicBezTo>
                  <a:cubicBezTo>
                    <a:pt x="542" y="5"/>
                    <a:pt x="520" y="1"/>
                    <a:pt x="4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4"/>
            <p:cNvSpPr/>
            <p:nvPr/>
          </p:nvSpPr>
          <p:spPr>
            <a:xfrm>
              <a:off x="2705319" y="3566441"/>
              <a:ext cx="29547" cy="28625"/>
            </a:xfrm>
            <a:custGeom>
              <a:rect b="b" l="l" r="r" t="t"/>
              <a:pathLst>
                <a:path extrusionOk="0" h="900" w="929">
                  <a:moveTo>
                    <a:pt x="744" y="1"/>
                  </a:moveTo>
                  <a:cubicBezTo>
                    <a:pt x="702" y="1"/>
                    <a:pt x="661" y="15"/>
                    <a:pt x="631" y="45"/>
                  </a:cubicBezTo>
                  <a:lnTo>
                    <a:pt x="60" y="629"/>
                  </a:lnTo>
                  <a:cubicBezTo>
                    <a:pt x="0" y="688"/>
                    <a:pt x="0" y="795"/>
                    <a:pt x="60" y="855"/>
                  </a:cubicBezTo>
                  <a:cubicBezTo>
                    <a:pt x="89" y="885"/>
                    <a:pt x="128" y="899"/>
                    <a:pt x="167" y="899"/>
                  </a:cubicBezTo>
                  <a:cubicBezTo>
                    <a:pt x="205" y="899"/>
                    <a:pt x="244" y="885"/>
                    <a:pt x="274" y="855"/>
                  </a:cubicBezTo>
                  <a:lnTo>
                    <a:pt x="857" y="271"/>
                  </a:lnTo>
                  <a:cubicBezTo>
                    <a:pt x="929" y="212"/>
                    <a:pt x="929" y="105"/>
                    <a:pt x="857" y="45"/>
                  </a:cubicBezTo>
                  <a:cubicBezTo>
                    <a:pt x="827" y="15"/>
                    <a:pt x="786" y="1"/>
                    <a:pt x="7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4"/>
            <p:cNvSpPr/>
            <p:nvPr/>
          </p:nvSpPr>
          <p:spPr>
            <a:xfrm>
              <a:off x="2676918" y="3532060"/>
              <a:ext cx="35240" cy="20133"/>
            </a:xfrm>
            <a:custGeom>
              <a:rect b="b" l="l" r="r" t="t"/>
              <a:pathLst>
                <a:path extrusionOk="0" h="633" w="1108">
                  <a:moveTo>
                    <a:pt x="918" y="1"/>
                  </a:moveTo>
                  <a:cubicBezTo>
                    <a:pt x="903" y="1"/>
                    <a:pt x="886" y="3"/>
                    <a:pt x="869" y="7"/>
                  </a:cubicBezTo>
                  <a:lnTo>
                    <a:pt x="119" y="329"/>
                  </a:lnTo>
                  <a:cubicBezTo>
                    <a:pt x="36" y="352"/>
                    <a:pt x="0" y="448"/>
                    <a:pt x="24" y="531"/>
                  </a:cubicBezTo>
                  <a:cubicBezTo>
                    <a:pt x="53" y="590"/>
                    <a:pt x="115" y="632"/>
                    <a:pt x="182" y="632"/>
                  </a:cubicBezTo>
                  <a:cubicBezTo>
                    <a:pt x="197" y="632"/>
                    <a:pt x="211" y="630"/>
                    <a:pt x="226" y="626"/>
                  </a:cubicBezTo>
                  <a:lnTo>
                    <a:pt x="988" y="305"/>
                  </a:lnTo>
                  <a:cubicBezTo>
                    <a:pt x="1060" y="281"/>
                    <a:pt x="1107" y="174"/>
                    <a:pt x="1084" y="102"/>
                  </a:cubicBezTo>
                  <a:cubicBezTo>
                    <a:pt x="1054" y="44"/>
                    <a:pt x="992" y="1"/>
                    <a:pt x="9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4"/>
            <p:cNvSpPr/>
            <p:nvPr/>
          </p:nvSpPr>
          <p:spPr>
            <a:xfrm>
              <a:off x="2667821" y="3491763"/>
              <a:ext cx="36385" cy="10241"/>
            </a:xfrm>
            <a:custGeom>
              <a:rect b="b" l="l" r="r" t="t"/>
              <a:pathLst>
                <a:path extrusionOk="0" h="322" w="1144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977" y="322"/>
                  </a:lnTo>
                  <a:cubicBezTo>
                    <a:pt x="1072" y="322"/>
                    <a:pt x="1143" y="250"/>
                    <a:pt x="1143" y="167"/>
                  </a:cubicBezTo>
                  <a:cubicBezTo>
                    <a:pt x="1131" y="72"/>
                    <a:pt x="1048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4"/>
            <p:cNvSpPr/>
            <p:nvPr/>
          </p:nvSpPr>
          <p:spPr>
            <a:xfrm>
              <a:off x="2677267" y="3441702"/>
              <a:ext cx="35653" cy="20069"/>
            </a:xfrm>
            <a:custGeom>
              <a:rect b="b" l="l" r="r" t="t"/>
              <a:pathLst>
                <a:path extrusionOk="0" h="631" w="1121">
                  <a:moveTo>
                    <a:pt x="173" y="1"/>
                  </a:moveTo>
                  <a:cubicBezTo>
                    <a:pt x="110" y="1"/>
                    <a:pt x="51" y="36"/>
                    <a:pt x="25" y="98"/>
                  </a:cubicBezTo>
                  <a:cubicBezTo>
                    <a:pt x="1" y="193"/>
                    <a:pt x="25" y="276"/>
                    <a:pt x="120" y="312"/>
                  </a:cubicBezTo>
                  <a:lnTo>
                    <a:pt x="882" y="622"/>
                  </a:lnTo>
                  <a:cubicBezTo>
                    <a:pt x="899" y="627"/>
                    <a:pt x="918" y="630"/>
                    <a:pt x="937" y="630"/>
                  </a:cubicBezTo>
                  <a:cubicBezTo>
                    <a:pt x="999" y="630"/>
                    <a:pt x="1066" y="599"/>
                    <a:pt x="1084" y="526"/>
                  </a:cubicBezTo>
                  <a:cubicBezTo>
                    <a:pt x="1120" y="443"/>
                    <a:pt x="1084" y="348"/>
                    <a:pt x="1001" y="324"/>
                  </a:cubicBezTo>
                  <a:lnTo>
                    <a:pt x="239" y="14"/>
                  </a:lnTo>
                  <a:cubicBezTo>
                    <a:pt x="217" y="5"/>
                    <a:pt x="195" y="1"/>
                    <a:pt x="1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4"/>
            <p:cNvSpPr/>
            <p:nvPr/>
          </p:nvSpPr>
          <p:spPr>
            <a:xfrm>
              <a:off x="2706051" y="3399084"/>
              <a:ext cx="30724" cy="28338"/>
            </a:xfrm>
            <a:custGeom>
              <a:rect b="b" l="l" r="r" t="t"/>
              <a:pathLst>
                <a:path extrusionOk="0" h="891" w="966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4"/>
                    <a:pt x="1" y="199"/>
                    <a:pt x="60" y="259"/>
                  </a:cubicBezTo>
                  <a:cubicBezTo>
                    <a:pt x="644" y="819"/>
                    <a:pt x="632" y="890"/>
                    <a:pt x="751" y="890"/>
                  </a:cubicBezTo>
                  <a:cubicBezTo>
                    <a:pt x="894" y="890"/>
                    <a:pt x="965" y="723"/>
                    <a:pt x="870" y="616"/>
                  </a:cubicBezTo>
                  <a:lnTo>
                    <a:pt x="287" y="45"/>
                  </a:ln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4"/>
            <p:cNvSpPr/>
            <p:nvPr/>
          </p:nvSpPr>
          <p:spPr>
            <a:xfrm>
              <a:off x="2748861" y="3370713"/>
              <a:ext cx="21596" cy="34190"/>
            </a:xfrm>
            <a:custGeom>
              <a:rect b="b" l="l" r="r" t="t"/>
              <a:pathLst>
                <a:path extrusionOk="0" h="1075" w="679">
                  <a:moveTo>
                    <a:pt x="170" y="1"/>
                  </a:moveTo>
                  <a:cubicBezTo>
                    <a:pt x="153" y="1"/>
                    <a:pt x="136" y="3"/>
                    <a:pt x="119" y="8"/>
                  </a:cubicBezTo>
                  <a:cubicBezTo>
                    <a:pt x="36" y="44"/>
                    <a:pt x="0" y="127"/>
                    <a:pt x="24" y="210"/>
                  </a:cubicBezTo>
                  <a:lnTo>
                    <a:pt x="334" y="972"/>
                  </a:lnTo>
                  <a:cubicBezTo>
                    <a:pt x="362" y="1039"/>
                    <a:pt x="421" y="1075"/>
                    <a:pt x="491" y="1075"/>
                  </a:cubicBezTo>
                  <a:cubicBezTo>
                    <a:pt x="510" y="1075"/>
                    <a:pt x="528" y="1073"/>
                    <a:pt x="548" y="1068"/>
                  </a:cubicBezTo>
                  <a:cubicBezTo>
                    <a:pt x="631" y="1020"/>
                    <a:pt x="679" y="937"/>
                    <a:pt x="631" y="841"/>
                  </a:cubicBezTo>
                  <a:lnTo>
                    <a:pt x="322" y="103"/>
                  </a:lnTo>
                  <a:cubicBezTo>
                    <a:pt x="293" y="37"/>
                    <a:pt x="235" y="1"/>
                    <a:pt x="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4"/>
            <p:cNvSpPr/>
            <p:nvPr/>
          </p:nvSpPr>
          <p:spPr>
            <a:xfrm>
              <a:off x="2749242" y="3533364"/>
              <a:ext cx="111731" cy="115198"/>
            </a:xfrm>
            <a:custGeom>
              <a:rect b="b" l="l" r="r" t="t"/>
              <a:pathLst>
                <a:path extrusionOk="0" h="3622" w="3513">
                  <a:moveTo>
                    <a:pt x="3224" y="0"/>
                  </a:moveTo>
                  <a:cubicBezTo>
                    <a:pt x="3217" y="0"/>
                    <a:pt x="3210" y="1"/>
                    <a:pt x="3203" y="2"/>
                  </a:cubicBezTo>
                  <a:cubicBezTo>
                    <a:pt x="3108" y="14"/>
                    <a:pt x="3048" y="85"/>
                    <a:pt x="3060" y="180"/>
                  </a:cubicBezTo>
                  <a:lnTo>
                    <a:pt x="3155" y="740"/>
                  </a:lnTo>
                  <a:lnTo>
                    <a:pt x="3155" y="776"/>
                  </a:lnTo>
                  <a:cubicBezTo>
                    <a:pt x="3155" y="842"/>
                    <a:pt x="3087" y="909"/>
                    <a:pt x="3017" y="909"/>
                  </a:cubicBezTo>
                  <a:cubicBezTo>
                    <a:pt x="2999" y="909"/>
                    <a:pt x="2982" y="904"/>
                    <a:pt x="2965" y="895"/>
                  </a:cubicBezTo>
                  <a:cubicBezTo>
                    <a:pt x="2965" y="895"/>
                    <a:pt x="1929" y="359"/>
                    <a:pt x="1917" y="347"/>
                  </a:cubicBezTo>
                  <a:cubicBezTo>
                    <a:pt x="1858" y="320"/>
                    <a:pt x="1794" y="308"/>
                    <a:pt x="1731" y="308"/>
                  </a:cubicBezTo>
                  <a:cubicBezTo>
                    <a:pt x="1654" y="308"/>
                    <a:pt x="1578" y="326"/>
                    <a:pt x="1512" y="359"/>
                  </a:cubicBezTo>
                  <a:cubicBezTo>
                    <a:pt x="1453" y="383"/>
                    <a:pt x="548" y="859"/>
                    <a:pt x="500" y="895"/>
                  </a:cubicBezTo>
                  <a:cubicBezTo>
                    <a:pt x="480" y="906"/>
                    <a:pt x="459" y="911"/>
                    <a:pt x="438" y="911"/>
                  </a:cubicBezTo>
                  <a:cubicBezTo>
                    <a:pt x="372" y="911"/>
                    <a:pt x="310" y="857"/>
                    <a:pt x="310" y="776"/>
                  </a:cubicBezTo>
                  <a:cubicBezTo>
                    <a:pt x="310" y="764"/>
                    <a:pt x="310" y="740"/>
                    <a:pt x="345" y="585"/>
                  </a:cubicBezTo>
                  <a:cubicBezTo>
                    <a:pt x="357" y="490"/>
                    <a:pt x="298" y="418"/>
                    <a:pt x="203" y="407"/>
                  </a:cubicBezTo>
                  <a:cubicBezTo>
                    <a:pt x="190" y="403"/>
                    <a:pt x="178" y="401"/>
                    <a:pt x="166" y="401"/>
                  </a:cubicBezTo>
                  <a:cubicBezTo>
                    <a:pt x="99" y="401"/>
                    <a:pt x="44" y="457"/>
                    <a:pt x="24" y="538"/>
                  </a:cubicBezTo>
                  <a:cubicBezTo>
                    <a:pt x="0" y="680"/>
                    <a:pt x="0" y="716"/>
                    <a:pt x="0" y="776"/>
                  </a:cubicBezTo>
                  <a:cubicBezTo>
                    <a:pt x="0" y="1030"/>
                    <a:pt x="223" y="1224"/>
                    <a:pt x="464" y="1224"/>
                  </a:cubicBezTo>
                  <a:cubicBezTo>
                    <a:pt x="527" y="1224"/>
                    <a:pt x="592" y="1210"/>
                    <a:pt x="655" y="1180"/>
                  </a:cubicBezTo>
                  <a:lnTo>
                    <a:pt x="1238" y="883"/>
                  </a:lnTo>
                  <a:lnTo>
                    <a:pt x="1238" y="1454"/>
                  </a:lnTo>
                  <a:cubicBezTo>
                    <a:pt x="1238" y="1550"/>
                    <a:pt x="1310" y="1621"/>
                    <a:pt x="1393" y="1621"/>
                  </a:cubicBezTo>
                  <a:cubicBezTo>
                    <a:pt x="1488" y="1621"/>
                    <a:pt x="1560" y="1550"/>
                    <a:pt x="1560" y="1454"/>
                  </a:cubicBezTo>
                  <a:lnTo>
                    <a:pt x="1560" y="716"/>
                  </a:lnTo>
                  <a:cubicBezTo>
                    <a:pt x="1631" y="689"/>
                    <a:pt x="1683" y="636"/>
                    <a:pt x="1744" y="636"/>
                  </a:cubicBezTo>
                  <a:cubicBezTo>
                    <a:pt x="1764" y="636"/>
                    <a:pt x="1786" y="642"/>
                    <a:pt x="1810" y="657"/>
                  </a:cubicBezTo>
                  <a:lnTo>
                    <a:pt x="1929" y="716"/>
                  </a:lnTo>
                  <a:lnTo>
                    <a:pt x="1929" y="3455"/>
                  </a:lnTo>
                  <a:cubicBezTo>
                    <a:pt x="1929" y="3538"/>
                    <a:pt x="2012" y="3621"/>
                    <a:pt x="2096" y="3621"/>
                  </a:cubicBezTo>
                  <a:cubicBezTo>
                    <a:pt x="2191" y="3621"/>
                    <a:pt x="2262" y="3538"/>
                    <a:pt x="2262" y="3455"/>
                  </a:cubicBezTo>
                  <a:lnTo>
                    <a:pt x="2262" y="883"/>
                  </a:lnTo>
                  <a:cubicBezTo>
                    <a:pt x="2798" y="1145"/>
                    <a:pt x="2870" y="1240"/>
                    <a:pt x="3048" y="1240"/>
                  </a:cubicBezTo>
                  <a:cubicBezTo>
                    <a:pt x="3298" y="1216"/>
                    <a:pt x="3512" y="966"/>
                    <a:pt x="3465" y="704"/>
                  </a:cubicBezTo>
                  <a:lnTo>
                    <a:pt x="3382" y="133"/>
                  </a:lnTo>
                  <a:cubicBezTo>
                    <a:pt x="3360" y="57"/>
                    <a:pt x="3298" y="0"/>
                    <a:pt x="3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4"/>
            <p:cNvSpPr/>
            <p:nvPr/>
          </p:nvSpPr>
          <p:spPr>
            <a:xfrm>
              <a:off x="2795010" y="3417371"/>
              <a:ext cx="94365" cy="106960"/>
            </a:xfrm>
            <a:custGeom>
              <a:rect b="b" l="l" r="r" t="t"/>
              <a:pathLst>
                <a:path extrusionOk="0" h="3363" w="2967">
                  <a:moveTo>
                    <a:pt x="275" y="1"/>
                  </a:moveTo>
                  <a:cubicBezTo>
                    <a:pt x="121" y="1"/>
                    <a:pt x="0" y="85"/>
                    <a:pt x="49" y="220"/>
                  </a:cubicBezTo>
                  <a:cubicBezTo>
                    <a:pt x="68" y="296"/>
                    <a:pt x="133" y="334"/>
                    <a:pt x="195" y="334"/>
                  </a:cubicBezTo>
                  <a:cubicBezTo>
                    <a:pt x="210" y="334"/>
                    <a:pt x="226" y="332"/>
                    <a:pt x="240" y="327"/>
                  </a:cubicBezTo>
                  <a:cubicBezTo>
                    <a:pt x="253" y="324"/>
                    <a:pt x="266" y="323"/>
                    <a:pt x="280" y="323"/>
                  </a:cubicBezTo>
                  <a:cubicBezTo>
                    <a:pt x="329" y="323"/>
                    <a:pt x="379" y="342"/>
                    <a:pt x="407" y="398"/>
                  </a:cubicBezTo>
                  <a:lnTo>
                    <a:pt x="907" y="1434"/>
                  </a:lnTo>
                  <a:cubicBezTo>
                    <a:pt x="966" y="1565"/>
                    <a:pt x="1097" y="1649"/>
                    <a:pt x="1252" y="1684"/>
                  </a:cubicBezTo>
                  <a:lnTo>
                    <a:pt x="2395" y="1851"/>
                  </a:lnTo>
                  <a:cubicBezTo>
                    <a:pt x="2502" y="1863"/>
                    <a:pt x="2550" y="1994"/>
                    <a:pt x="2466" y="2065"/>
                  </a:cubicBezTo>
                  <a:lnTo>
                    <a:pt x="1657" y="2875"/>
                  </a:lnTo>
                  <a:cubicBezTo>
                    <a:pt x="1562" y="2958"/>
                    <a:pt x="1514" y="3077"/>
                    <a:pt x="1514" y="3196"/>
                  </a:cubicBezTo>
                  <a:cubicBezTo>
                    <a:pt x="1514" y="3292"/>
                    <a:pt x="1597" y="3363"/>
                    <a:pt x="1681" y="3363"/>
                  </a:cubicBezTo>
                  <a:cubicBezTo>
                    <a:pt x="1776" y="3363"/>
                    <a:pt x="1847" y="3292"/>
                    <a:pt x="1847" y="3196"/>
                  </a:cubicBezTo>
                  <a:cubicBezTo>
                    <a:pt x="1847" y="3101"/>
                    <a:pt x="1883" y="3137"/>
                    <a:pt x="2705" y="2303"/>
                  </a:cubicBezTo>
                  <a:cubicBezTo>
                    <a:pt x="2966" y="2030"/>
                    <a:pt x="2812" y="1577"/>
                    <a:pt x="2443" y="1518"/>
                  </a:cubicBezTo>
                  <a:lnTo>
                    <a:pt x="1300" y="1351"/>
                  </a:lnTo>
                  <a:cubicBezTo>
                    <a:pt x="1252" y="1351"/>
                    <a:pt x="1216" y="1327"/>
                    <a:pt x="1192" y="1279"/>
                  </a:cubicBezTo>
                  <a:lnTo>
                    <a:pt x="680" y="255"/>
                  </a:lnTo>
                  <a:cubicBezTo>
                    <a:pt x="594" y="76"/>
                    <a:pt x="420" y="1"/>
                    <a:pt x="2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4"/>
            <p:cNvSpPr/>
            <p:nvPr/>
          </p:nvSpPr>
          <p:spPr>
            <a:xfrm>
              <a:off x="2719695" y="3433974"/>
              <a:ext cx="76141" cy="101744"/>
            </a:xfrm>
            <a:custGeom>
              <a:rect b="b" l="l" r="r" t="t"/>
              <a:pathLst>
                <a:path extrusionOk="0" h="3199" w="2394">
                  <a:moveTo>
                    <a:pt x="2232" y="0"/>
                  </a:moveTo>
                  <a:cubicBezTo>
                    <a:pt x="2173" y="0"/>
                    <a:pt x="2110" y="39"/>
                    <a:pt x="2084" y="91"/>
                  </a:cubicBezTo>
                  <a:lnTo>
                    <a:pt x="1763" y="757"/>
                  </a:lnTo>
                  <a:cubicBezTo>
                    <a:pt x="1751" y="805"/>
                    <a:pt x="1703" y="817"/>
                    <a:pt x="1655" y="829"/>
                  </a:cubicBezTo>
                  <a:lnTo>
                    <a:pt x="512" y="996"/>
                  </a:lnTo>
                  <a:cubicBezTo>
                    <a:pt x="131" y="1055"/>
                    <a:pt x="0" y="1508"/>
                    <a:pt x="250" y="1758"/>
                  </a:cubicBezTo>
                  <a:cubicBezTo>
                    <a:pt x="1108" y="2603"/>
                    <a:pt x="1132" y="2555"/>
                    <a:pt x="1120" y="2674"/>
                  </a:cubicBezTo>
                  <a:lnTo>
                    <a:pt x="1060" y="3020"/>
                  </a:lnTo>
                  <a:cubicBezTo>
                    <a:pt x="1048" y="3115"/>
                    <a:pt x="1120" y="3198"/>
                    <a:pt x="1203" y="3198"/>
                  </a:cubicBezTo>
                  <a:cubicBezTo>
                    <a:pt x="1286" y="3198"/>
                    <a:pt x="1358" y="3139"/>
                    <a:pt x="1358" y="3067"/>
                  </a:cubicBezTo>
                  <a:lnTo>
                    <a:pt x="1417" y="2722"/>
                  </a:lnTo>
                  <a:cubicBezTo>
                    <a:pt x="1441" y="2579"/>
                    <a:pt x="1382" y="2424"/>
                    <a:pt x="1286" y="2317"/>
                  </a:cubicBezTo>
                  <a:lnTo>
                    <a:pt x="465" y="1519"/>
                  </a:lnTo>
                  <a:cubicBezTo>
                    <a:pt x="393" y="1448"/>
                    <a:pt x="429" y="1305"/>
                    <a:pt x="536" y="1293"/>
                  </a:cubicBezTo>
                  <a:lnTo>
                    <a:pt x="1679" y="1127"/>
                  </a:lnTo>
                  <a:cubicBezTo>
                    <a:pt x="1834" y="1115"/>
                    <a:pt x="1953" y="1007"/>
                    <a:pt x="2025" y="876"/>
                  </a:cubicBezTo>
                  <a:lnTo>
                    <a:pt x="2358" y="210"/>
                  </a:lnTo>
                  <a:cubicBezTo>
                    <a:pt x="2394" y="150"/>
                    <a:pt x="2370" y="55"/>
                    <a:pt x="2298" y="19"/>
                  </a:cubicBezTo>
                  <a:cubicBezTo>
                    <a:pt x="2278" y="6"/>
                    <a:pt x="2256" y="0"/>
                    <a:pt x="2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4"/>
            <p:cNvSpPr/>
            <p:nvPr/>
          </p:nvSpPr>
          <p:spPr>
            <a:xfrm>
              <a:off x="2787472" y="3594366"/>
              <a:ext cx="32600" cy="104543"/>
            </a:xfrm>
            <a:custGeom>
              <a:rect b="b" l="l" r="r" t="t"/>
              <a:pathLst>
                <a:path extrusionOk="0" h="3287" w="1025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2787"/>
                  </a:lnTo>
                  <a:cubicBezTo>
                    <a:pt x="1" y="3072"/>
                    <a:pt x="227" y="3287"/>
                    <a:pt x="513" y="3287"/>
                  </a:cubicBezTo>
                  <a:cubicBezTo>
                    <a:pt x="786" y="3287"/>
                    <a:pt x="1013" y="3072"/>
                    <a:pt x="1013" y="2787"/>
                  </a:cubicBezTo>
                  <a:lnTo>
                    <a:pt x="1013" y="2156"/>
                  </a:lnTo>
                  <a:cubicBezTo>
                    <a:pt x="1025" y="2072"/>
                    <a:pt x="953" y="2001"/>
                    <a:pt x="882" y="2001"/>
                  </a:cubicBezTo>
                  <a:cubicBezTo>
                    <a:pt x="786" y="2001"/>
                    <a:pt x="715" y="2072"/>
                    <a:pt x="715" y="2156"/>
                  </a:cubicBezTo>
                  <a:lnTo>
                    <a:pt x="715" y="2787"/>
                  </a:lnTo>
                  <a:cubicBezTo>
                    <a:pt x="715" y="2894"/>
                    <a:pt x="620" y="2977"/>
                    <a:pt x="525" y="2977"/>
                  </a:cubicBezTo>
                  <a:cubicBezTo>
                    <a:pt x="417" y="2977"/>
                    <a:pt x="334" y="2894"/>
                    <a:pt x="334" y="2787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520" name="Google Shape;520;p45"/>
          <p:cNvPicPr preferRelativeResize="0"/>
          <p:nvPr/>
        </p:nvPicPr>
        <p:blipFill rotWithShape="1">
          <a:blip r:embed="rId3">
            <a:alphaModFix/>
          </a:blip>
          <a:srcRect b="0" l="0" r="0" t="42018"/>
          <a:stretch/>
        </p:blipFill>
        <p:spPr>
          <a:xfrm>
            <a:off x="1344500" y="1757125"/>
            <a:ext cx="3578425" cy="21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45"/>
          <p:cNvPicPr preferRelativeResize="0"/>
          <p:nvPr/>
        </p:nvPicPr>
        <p:blipFill rotWithShape="1">
          <a:blip r:embed="rId4">
            <a:alphaModFix/>
          </a:blip>
          <a:srcRect b="0" l="0" r="0" t="75343"/>
          <a:stretch/>
        </p:blipFill>
        <p:spPr>
          <a:xfrm>
            <a:off x="5248775" y="2149000"/>
            <a:ext cx="3543300" cy="845475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45"/>
          <p:cNvSpPr/>
          <p:nvPr/>
        </p:nvSpPr>
        <p:spPr>
          <a:xfrm>
            <a:off x="2174339" y="1754089"/>
            <a:ext cx="319800" cy="164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523" name="Google Shape;523;p45"/>
          <p:cNvSpPr/>
          <p:nvPr/>
        </p:nvSpPr>
        <p:spPr>
          <a:xfrm>
            <a:off x="6231211" y="2211289"/>
            <a:ext cx="319800" cy="164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524" name="Google Shape;524;p45"/>
          <p:cNvSpPr/>
          <p:nvPr/>
        </p:nvSpPr>
        <p:spPr>
          <a:xfrm>
            <a:off x="2232267" y="2820889"/>
            <a:ext cx="319800" cy="164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525" name="Google Shape;525;p45"/>
          <p:cNvSpPr/>
          <p:nvPr/>
        </p:nvSpPr>
        <p:spPr>
          <a:xfrm>
            <a:off x="6310524" y="2543497"/>
            <a:ext cx="319800" cy="164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526" name="Google Shape;526;p45"/>
          <p:cNvSpPr/>
          <p:nvPr/>
        </p:nvSpPr>
        <p:spPr>
          <a:xfrm>
            <a:off x="2213996" y="3430489"/>
            <a:ext cx="319800" cy="164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527" name="Google Shape;527;p45"/>
          <p:cNvSpPr/>
          <p:nvPr/>
        </p:nvSpPr>
        <p:spPr>
          <a:xfrm>
            <a:off x="6270867" y="2726417"/>
            <a:ext cx="319800" cy="164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528" name="Google Shape;528;p45"/>
          <p:cNvSpPr txBox="1"/>
          <p:nvPr>
            <p:ph idx="4294967295" type="ctrTitle"/>
          </p:nvPr>
        </p:nvSpPr>
        <p:spPr>
          <a:xfrm>
            <a:off x="992625" y="352675"/>
            <a:ext cx="23667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OUR PROCESS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29" name="Google Shape;529;p45"/>
          <p:cNvSpPr/>
          <p:nvPr/>
        </p:nvSpPr>
        <p:spPr>
          <a:xfrm flipH="1">
            <a:off x="375525" y="318475"/>
            <a:ext cx="617100" cy="63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endParaRPr b="1" sz="2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30" name="Google Shape;530;p45"/>
          <p:cNvSpPr/>
          <p:nvPr/>
        </p:nvSpPr>
        <p:spPr>
          <a:xfrm>
            <a:off x="6854725" y="352675"/>
            <a:ext cx="1499700" cy="56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Data cleaning</a:t>
            </a:r>
            <a:endParaRPr sz="4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grpSp>
        <p:nvGrpSpPr>
          <p:cNvPr id="531" name="Google Shape;531;p45"/>
          <p:cNvGrpSpPr/>
          <p:nvPr/>
        </p:nvGrpSpPr>
        <p:grpSpPr>
          <a:xfrm>
            <a:off x="8278221" y="467733"/>
            <a:ext cx="273046" cy="337801"/>
            <a:chOff x="2667821" y="3361108"/>
            <a:chExt cx="273046" cy="337801"/>
          </a:xfrm>
        </p:grpSpPr>
        <p:sp>
          <p:nvSpPr>
            <p:cNvPr id="532" name="Google Shape;532;p45"/>
            <p:cNvSpPr/>
            <p:nvPr/>
          </p:nvSpPr>
          <p:spPr>
            <a:xfrm>
              <a:off x="2799971" y="3361108"/>
              <a:ext cx="10273" cy="36385"/>
            </a:xfrm>
            <a:custGeom>
              <a:rect b="b" l="l" r="r" t="t"/>
              <a:pathLst>
                <a:path extrusionOk="0" h="1144" w="323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977"/>
                  </a:lnTo>
                  <a:cubicBezTo>
                    <a:pt x="1" y="1072"/>
                    <a:pt x="72" y="1143"/>
                    <a:pt x="155" y="1143"/>
                  </a:cubicBezTo>
                  <a:cubicBezTo>
                    <a:pt x="251" y="1143"/>
                    <a:pt x="322" y="1072"/>
                    <a:pt x="322" y="977"/>
                  </a:cubicBezTo>
                  <a:lnTo>
                    <a:pt x="322" y="167"/>
                  </a:lnTo>
                  <a:cubicBezTo>
                    <a:pt x="310" y="60"/>
                    <a:pt x="251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5"/>
            <p:cNvSpPr/>
            <p:nvPr/>
          </p:nvSpPr>
          <p:spPr>
            <a:xfrm>
              <a:off x="2838964" y="3371063"/>
              <a:ext cx="22009" cy="34381"/>
            </a:xfrm>
            <a:custGeom>
              <a:rect b="b" l="l" r="r" t="t"/>
              <a:pathLst>
                <a:path extrusionOk="0" h="1081" w="692">
                  <a:moveTo>
                    <a:pt x="517" y="0"/>
                  </a:moveTo>
                  <a:cubicBezTo>
                    <a:pt x="454" y="0"/>
                    <a:pt x="385" y="31"/>
                    <a:pt x="358" y="104"/>
                  </a:cubicBezTo>
                  <a:lnTo>
                    <a:pt x="49" y="866"/>
                  </a:lnTo>
                  <a:cubicBezTo>
                    <a:pt x="1" y="961"/>
                    <a:pt x="84" y="1080"/>
                    <a:pt x="203" y="1080"/>
                  </a:cubicBezTo>
                  <a:cubicBezTo>
                    <a:pt x="263" y="1080"/>
                    <a:pt x="322" y="1057"/>
                    <a:pt x="346" y="985"/>
                  </a:cubicBezTo>
                  <a:lnTo>
                    <a:pt x="656" y="223"/>
                  </a:lnTo>
                  <a:cubicBezTo>
                    <a:pt x="691" y="152"/>
                    <a:pt x="644" y="45"/>
                    <a:pt x="572" y="9"/>
                  </a:cubicBezTo>
                  <a:cubicBezTo>
                    <a:pt x="556" y="3"/>
                    <a:pt x="537" y="0"/>
                    <a:pt x="5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5"/>
            <p:cNvSpPr/>
            <p:nvPr/>
          </p:nvSpPr>
          <p:spPr>
            <a:xfrm>
              <a:off x="2873822" y="3399815"/>
              <a:ext cx="29197" cy="28338"/>
            </a:xfrm>
            <a:custGeom>
              <a:rect b="b" l="l" r="r" t="t"/>
              <a:pathLst>
                <a:path extrusionOk="0" h="891" w="918">
                  <a:moveTo>
                    <a:pt x="744" y="1"/>
                  </a:moveTo>
                  <a:cubicBezTo>
                    <a:pt x="703" y="1"/>
                    <a:pt x="661" y="16"/>
                    <a:pt x="631" y="45"/>
                  </a:cubicBezTo>
                  <a:lnTo>
                    <a:pt x="60" y="629"/>
                  </a:lnTo>
                  <a:cubicBezTo>
                    <a:pt x="0" y="688"/>
                    <a:pt x="0" y="784"/>
                    <a:pt x="60" y="843"/>
                  </a:cubicBezTo>
                  <a:cubicBezTo>
                    <a:pt x="84" y="879"/>
                    <a:pt x="131" y="891"/>
                    <a:pt x="179" y="891"/>
                  </a:cubicBezTo>
                  <a:cubicBezTo>
                    <a:pt x="286" y="891"/>
                    <a:pt x="274" y="831"/>
                    <a:pt x="858" y="272"/>
                  </a:cubicBezTo>
                  <a:cubicBezTo>
                    <a:pt x="917" y="212"/>
                    <a:pt x="917" y="105"/>
                    <a:pt x="858" y="45"/>
                  </a:cubicBezTo>
                  <a:cubicBezTo>
                    <a:pt x="828" y="16"/>
                    <a:pt x="786" y="1"/>
                    <a:pt x="7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5"/>
            <p:cNvSpPr/>
            <p:nvPr/>
          </p:nvSpPr>
          <p:spPr>
            <a:xfrm>
              <a:off x="2894655" y="3442656"/>
              <a:ext cx="37116" cy="19592"/>
            </a:xfrm>
            <a:custGeom>
              <a:rect b="b" l="l" r="r" t="t"/>
              <a:pathLst>
                <a:path extrusionOk="0" h="616" w="1167">
                  <a:moveTo>
                    <a:pt x="973" y="1"/>
                  </a:moveTo>
                  <a:cubicBezTo>
                    <a:pt x="955" y="1"/>
                    <a:pt x="936" y="3"/>
                    <a:pt x="917" y="8"/>
                  </a:cubicBezTo>
                  <a:lnTo>
                    <a:pt x="155" y="318"/>
                  </a:lnTo>
                  <a:cubicBezTo>
                    <a:pt x="0" y="377"/>
                    <a:pt x="36" y="615"/>
                    <a:pt x="214" y="615"/>
                  </a:cubicBezTo>
                  <a:cubicBezTo>
                    <a:pt x="274" y="615"/>
                    <a:pt x="238" y="615"/>
                    <a:pt x="1036" y="294"/>
                  </a:cubicBezTo>
                  <a:cubicBezTo>
                    <a:pt x="1131" y="282"/>
                    <a:pt x="1167" y="175"/>
                    <a:pt x="1131" y="103"/>
                  </a:cubicBezTo>
                  <a:cubicBezTo>
                    <a:pt x="1103" y="37"/>
                    <a:pt x="1044" y="1"/>
                    <a:pt x="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5"/>
            <p:cNvSpPr/>
            <p:nvPr/>
          </p:nvSpPr>
          <p:spPr>
            <a:xfrm>
              <a:off x="2904482" y="3493258"/>
              <a:ext cx="36385" cy="10273"/>
            </a:xfrm>
            <a:custGeom>
              <a:rect b="b" l="l" r="r" t="t"/>
              <a:pathLst>
                <a:path extrusionOk="0" h="323" w="1144">
                  <a:moveTo>
                    <a:pt x="155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5" y="322"/>
                  </a:cubicBezTo>
                  <a:lnTo>
                    <a:pt x="977" y="322"/>
                  </a:lnTo>
                  <a:cubicBezTo>
                    <a:pt x="1072" y="322"/>
                    <a:pt x="1144" y="251"/>
                    <a:pt x="1144" y="155"/>
                  </a:cubicBezTo>
                  <a:cubicBezTo>
                    <a:pt x="1144" y="72"/>
                    <a:pt x="1072" y="1"/>
                    <a:pt x="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5"/>
            <p:cNvSpPr/>
            <p:nvPr/>
          </p:nvSpPr>
          <p:spPr>
            <a:xfrm>
              <a:off x="2895386" y="3533364"/>
              <a:ext cx="35653" cy="20196"/>
            </a:xfrm>
            <a:custGeom>
              <a:rect b="b" l="l" r="r" t="t"/>
              <a:pathLst>
                <a:path extrusionOk="0" h="635" w="1121">
                  <a:moveTo>
                    <a:pt x="179" y="0"/>
                  </a:moveTo>
                  <a:cubicBezTo>
                    <a:pt x="118" y="0"/>
                    <a:pt x="54" y="38"/>
                    <a:pt x="37" y="109"/>
                  </a:cubicBezTo>
                  <a:cubicBezTo>
                    <a:pt x="1" y="180"/>
                    <a:pt x="37" y="288"/>
                    <a:pt x="120" y="311"/>
                  </a:cubicBezTo>
                  <a:lnTo>
                    <a:pt x="882" y="621"/>
                  </a:lnTo>
                  <a:cubicBezTo>
                    <a:pt x="901" y="630"/>
                    <a:pt x="922" y="635"/>
                    <a:pt x="943" y="635"/>
                  </a:cubicBezTo>
                  <a:cubicBezTo>
                    <a:pt x="1004" y="635"/>
                    <a:pt x="1067" y="599"/>
                    <a:pt x="1084" y="538"/>
                  </a:cubicBezTo>
                  <a:cubicBezTo>
                    <a:pt x="1120" y="442"/>
                    <a:pt x="1084" y="359"/>
                    <a:pt x="1001" y="323"/>
                  </a:cubicBezTo>
                  <a:lnTo>
                    <a:pt x="239" y="14"/>
                  </a:lnTo>
                  <a:cubicBezTo>
                    <a:pt x="221" y="5"/>
                    <a:pt x="200" y="0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5"/>
            <p:cNvSpPr/>
            <p:nvPr/>
          </p:nvSpPr>
          <p:spPr>
            <a:xfrm>
              <a:off x="2872677" y="3567586"/>
              <a:ext cx="30692" cy="28338"/>
            </a:xfrm>
            <a:custGeom>
              <a:rect b="b" l="l" r="r" t="t"/>
              <a:pathLst>
                <a:path extrusionOk="0" h="891" w="965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cubicBezTo>
                    <a:pt x="644" y="819"/>
                    <a:pt x="620" y="890"/>
                    <a:pt x="751" y="890"/>
                  </a:cubicBezTo>
                  <a:cubicBezTo>
                    <a:pt x="894" y="890"/>
                    <a:pt x="965" y="712"/>
                    <a:pt x="858" y="616"/>
                  </a:cubicBezTo>
                  <a:lnTo>
                    <a:pt x="286" y="45"/>
                  </a:ln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5"/>
            <p:cNvSpPr/>
            <p:nvPr/>
          </p:nvSpPr>
          <p:spPr>
            <a:xfrm>
              <a:off x="2838233" y="3589818"/>
              <a:ext cx="21214" cy="34318"/>
            </a:xfrm>
            <a:custGeom>
              <a:rect b="b" l="l" r="r" t="t"/>
              <a:pathLst>
                <a:path extrusionOk="0" h="1079" w="667">
                  <a:moveTo>
                    <a:pt x="179" y="1"/>
                  </a:moveTo>
                  <a:cubicBezTo>
                    <a:pt x="159" y="1"/>
                    <a:pt x="139" y="4"/>
                    <a:pt x="119" y="13"/>
                  </a:cubicBezTo>
                  <a:cubicBezTo>
                    <a:pt x="48" y="37"/>
                    <a:pt x="0" y="132"/>
                    <a:pt x="24" y="215"/>
                  </a:cubicBezTo>
                  <a:lnTo>
                    <a:pt x="345" y="977"/>
                  </a:lnTo>
                  <a:cubicBezTo>
                    <a:pt x="365" y="1036"/>
                    <a:pt x="425" y="1079"/>
                    <a:pt x="499" y="1079"/>
                  </a:cubicBezTo>
                  <a:cubicBezTo>
                    <a:pt x="514" y="1079"/>
                    <a:pt x="531" y="1077"/>
                    <a:pt x="548" y="1072"/>
                  </a:cubicBezTo>
                  <a:cubicBezTo>
                    <a:pt x="643" y="1037"/>
                    <a:pt x="667" y="929"/>
                    <a:pt x="643" y="858"/>
                  </a:cubicBezTo>
                  <a:lnTo>
                    <a:pt x="322" y="96"/>
                  </a:lnTo>
                  <a:cubicBezTo>
                    <a:pt x="303" y="41"/>
                    <a:pt x="243" y="1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5"/>
            <p:cNvSpPr/>
            <p:nvPr/>
          </p:nvSpPr>
          <p:spPr>
            <a:xfrm>
              <a:off x="2747334" y="3589754"/>
              <a:ext cx="21627" cy="34572"/>
            </a:xfrm>
            <a:custGeom>
              <a:rect b="b" l="l" r="r" t="t"/>
              <a:pathLst>
                <a:path extrusionOk="0" h="1087" w="680">
                  <a:moveTo>
                    <a:pt x="499" y="1"/>
                  </a:moveTo>
                  <a:cubicBezTo>
                    <a:pt x="438" y="1"/>
                    <a:pt x="375" y="36"/>
                    <a:pt x="358" y="98"/>
                  </a:cubicBezTo>
                  <a:lnTo>
                    <a:pt x="36" y="860"/>
                  </a:lnTo>
                  <a:cubicBezTo>
                    <a:pt x="1" y="967"/>
                    <a:pt x="72" y="1086"/>
                    <a:pt x="191" y="1086"/>
                  </a:cubicBezTo>
                  <a:cubicBezTo>
                    <a:pt x="251" y="1086"/>
                    <a:pt x="310" y="1051"/>
                    <a:pt x="334" y="979"/>
                  </a:cubicBezTo>
                  <a:lnTo>
                    <a:pt x="655" y="217"/>
                  </a:lnTo>
                  <a:cubicBezTo>
                    <a:pt x="679" y="134"/>
                    <a:pt x="632" y="39"/>
                    <a:pt x="560" y="15"/>
                  </a:cubicBezTo>
                  <a:cubicBezTo>
                    <a:pt x="542" y="5"/>
                    <a:pt x="520" y="1"/>
                    <a:pt x="4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5"/>
            <p:cNvSpPr/>
            <p:nvPr/>
          </p:nvSpPr>
          <p:spPr>
            <a:xfrm>
              <a:off x="2705319" y="3566441"/>
              <a:ext cx="29547" cy="28625"/>
            </a:xfrm>
            <a:custGeom>
              <a:rect b="b" l="l" r="r" t="t"/>
              <a:pathLst>
                <a:path extrusionOk="0" h="900" w="929">
                  <a:moveTo>
                    <a:pt x="744" y="1"/>
                  </a:moveTo>
                  <a:cubicBezTo>
                    <a:pt x="702" y="1"/>
                    <a:pt x="661" y="15"/>
                    <a:pt x="631" y="45"/>
                  </a:cubicBezTo>
                  <a:lnTo>
                    <a:pt x="60" y="629"/>
                  </a:lnTo>
                  <a:cubicBezTo>
                    <a:pt x="0" y="688"/>
                    <a:pt x="0" y="795"/>
                    <a:pt x="60" y="855"/>
                  </a:cubicBezTo>
                  <a:cubicBezTo>
                    <a:pt x="89" y="885"/>
                    <a:pt x="128" y="899"/>
                    <a:pt x="167" y="899"/>
                  </a:cubicBezTo>
                  <a:cubicBezTo>
                    <a:pt x="205" y="899"/>
                    <a:pt x="244" y="885"/>
                    <a:pt x="274" y="855"/>
                  </a:cubicBezTo>
                  <a:lnTo>
                    <a:pt x="857" y="271"/>
                  </a:lnTo>
                  <a:cubicBezTo>
                    <a:pt x="929" y="212"/>
                    <a:pt x="929" y="105"/>
                    <a:pt x="857" y="45"/>
                  </a:cubicBezTo>
                  <a:cubicBezTo>
                    <a:pt x="827" y="15"/>
                    <a:pt x="786" y="1"/>
                    <a:pt x="7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5"/>
            <p:cNvSpPr/>
            <p:nvPr/>
          </p:nvSpPr>
          <p:spPr>
            <a:xfrm>
              <a:off x="2676918" y="3532060"/>
              <a:ext cx="35240" cy="20133"/>
            </a:xfrm>
            <a:custGeom>
              <a:rect b="b" l="l" r="r" t="t"/>
              <a:pathLst>
                <a:path extrusionOk="0" h="633" w="1108">
                  <a:moveTo>
                    <a:pt x="918" y="1"/>
                  </a:moveTo>
                  <a:cubicBezTo>
                    <a:pt x="903" y="1"/>
                    <a:pt x="886" y="3"/>
                    <a:pt x="869" y="7"/>
                  </a:cubicBezTo>
                  <a:lnTo>
                    <a:pt x="119" y="329"/>
                  </a:lnTo>
                  <a:cubicBezTo>
                    <a:pt x="36" y="352"/>
                    <a:pt x="0" y="448"/>
                    <a:pt x="24" y="531"/>
                  </a:cubicBezTo>
                  <a:cubicBezTo>
                    <a:pt x="53" y="590"/>
                    <a:pt x="115" y="632"/>
                    <a:pt x="182" y="632"/>
                  </a:cubicBezTo>
                  <a:cubicBezTo>
                    <a:pt x="197" y="632"/>
                    <a:pt x="211" y="630"/>
                    <a:pt x="226" y="626"/>
                  </a:cubicBezTo>
                  <a:lnTo>
                    <a:pt x="988" y="305"/>
                  </a:lnTo>
                  <a:cubicBezTo>
                    <a:pt x="1060" y="281"/>
                    <a:pt x="1107" y="174"/>
                    <a:pt x="1084" y="102"/>
                  </a:cubicBezTo>
                  <a:cubicBezTo>
                    <a:pt x="1054" y="44"/>
                    <a:pt x="992" y="1"/>
                    <a:pt x="9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5"/>
            <p:cNvSpPr/>
            <p:nvPr/>
          </p:nvSpPr>
          <p:spPr>
            <a:xfrm>
              <a:off x="2667821" y="3491763"/>
              <a:ext cx="36385" cy="10241"/>
            </a:xfrm>
            <a:custGeom>
              <a:rect b="b" l="l" r="r" t="t"/>
              <a:pathLst>
                <a:path extrusionOk="0" h="322" w="1144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977" y="322"/>
                  </a:lnTo>
                  <a:cubicBezTo>
                    <a:pt x="1072" y="322"/>
                    <a:pt x="1143" y="250"/>
                    <a:pt x="1143" y="167"/>
                  </a:cubicBezTo>
                  <a:cubicBezTo>
                    <a:pt x="1131" y="72"/>
                    <a:pt x="1048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5"/>
            <p:cNvSpPr/>
            <p:nvPr/>
          </p:nvSpPr>
          <p:spPr>
            <a:xfrm>
              <a:off x="2677267" y="3441702"/>
              <a:ext cx="35653" cy="20069"/>
            </a:xfrm>
            <a:custGeom>
              <a:rect b="b" l="l" r="r" t="t"/>
              <a:pathLst>
                <a:path extrusionOk="0" h="631" w="1121">
                  <a:moveTo>
                    <a:pt x="173" y="1"/>
                  </a:moveTo>
                  <a:cubicBezTo>
                    <a:pt x="110" y="1"/>
                    <a:pt x="51" y="36"/>
                    <a:pt x="25" y="98"/>
                  </a:cubicBezTo>
                  <a:cubicBezTo>
                    <a:pt x="1" y="193"/>
                    <a:pt x="25" y="276"/>
                    <a:pt x="120" y="312"/>
                  </a:cubicBezTo>
                  <a:lnTo>
                    <a:pt x="882" y="622"/>
                  </a:lnTo>
                  <a:cubicBezTo>
                    <a:pt x="899" y="627"/>
                    <a:pt x="918" y="630"/>
                    <a:pt x="937" y="630"/>
                  </a:cubicBezTo>
                  <a:cubicBezTo>
                    <a:pt x="999" y="630"/>
                    <a:pt x="1066" y="599"/>
                    <a:pt x="1084" y="526"/>
                  </a:cubicBezTo>
                  <a:cubicBezTo>
                    <a:pt x="1120" y="443"/>
                    <a:pt x="1084" y="348"/>
                    <a:pt x="1001" y="324"/>
                  </a:cubicBezTo>
                  <a:lnTo>
                    <a:pt x="239" y="14"/>
                  </a:lnTo>
                  <a:cubicBezTo>
                    <a:pt x="217" y="5"/>
                    <a:pt x="195" y="1"/>
                    <a:pt x="1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5"/>
            <p:cNvSpPr/>
            <p:nvPr/>
          </p:nvSpPr>
          <p:spPr>
            <a:xfrm>
              <a:off x="2706051" y="3399084"/>
              <a:ext cx="30724" cy="28338"/>
            </a:xfrm>
            <a:custGeom>
              <a:rect b="b" l="l" r="r" t="t"/>
              <a:pathLst>
                <a:path extrusionOk="0" h="891" w="966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4"/>
                    <a:pt x="1" y="199"/>
                    <a:pt x="60" y="259"/>
                  </a:cubicBezTo>
                  <a:cubicBezTo>
                    <a:pt x="644" y="819"/>
                    <a:pt x="632" y="890"/>
                    <a:pt x="751" y="890"/>
                  </a:cubicBezTo>
                  <a:cubicBezTo>
                    <a:pt x="894" y="890"/>
                    <a:pt x="965" y="723"/>
                    <a:pt x="870" y="616"/>
                  </a:cubicBezTo>
                  <a:lnTo>
                    <a:pt x="287" y="45"/>
                  </a:ln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5"/>
            <p:cNvSpPr/>
            <p:nvPr/>
          </p:nvSpPr>
          <p:spPr>
            <a:xfrm>
              <a:off x="2748861" y="3370713"/>
              <a:ext cx="21596" cy="34190"/>
            </a:xfrm>
            <a:custGeom>
              <a:rect b="b" l="l" r="r" t="t"/>
              <a:pathLst>
                <a:path extrusionOk="0" h="1075" w="679">
                  <a:moveTo>
                    <a:pt x="170" y="1"/>
                  </a:moveTo>
                  <a:cubicBezTo>
                    <a:pt x="153" y="1"/>
                    <a:pt x="136" y="3"/>
                    <a:pt x="119" y="8"/>
                  </a:cubicBezTo>
                  <a:cubicBezTo>
                    <a:pt x="36" y="44"/>
                    <a:pt x="0" y="127"/>
                    <a:pt x="24" y="210"/>
                  </a:cubicBezTo>
                  <a:lnTo>
                    <a:pt x="334" y="972"/>
                  </a:lnTo>
                  <a:cubicBezTo>
                    <a:pt x="362" y="1039"/>
                    <a:pt x="421" y="1075"/>
                    <a:pt x="491" y="1075"/>
                  </a:cubicBezTo>
                  <a:cubicBezTo>
                    <a:pt x="510" y="1075"/>
                    <a:pt x="528" y="1073"/>
                    <a:pt x="548" y="1068"/>
                  </a:cubicBezTo>
                  <a:cubicBezTo>
                    <a:pt x="631" y="1020"/>
                    <a:pt x="679" y="937"/>
                    <a:pt x="631" y="841"/>
                  </a:cubicBezTo>
                  <a:lnTo>
                    <a:pt x="322" y="103"/>
                  </a:lnTo>
                  <a:cubicBezTo>
                    <a:pt x="293" y="37"/>
                    <a:pt x="235" y="1"/>
                    <a:pt x="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5"/>
            <p:cNvSpPr/>
            <p:nvPr/>
          </p:nvSpPr>
          <p:spPr>
            <a:xfrm>
              <a:off x="2749242" y="3533364"/>
              <a:ext cx="111731" cy="115198"/>
            </a:xfrm>
            <a:custGeom>
              <a:rect b="b" l="l" r="r" t="t"/>
              <a:pathLst>
                <a:path extrusionOk="0" h="3622" w="3513">
                  <a:moveTo>
                    <a:pt x="3224" y="0"/>
                  </a:moveTo>
                  <a:cubicBezTo>
                    <a:pt x="3217" y="0"/>
                    <a:pt x="3210" y="1"/>
                    <a:pt x="3203" y="2"/>
                  </a:cubicBezTo>
                  <a:cubicBezTo>
                    <a:pt x="3108" y="14"/>
                    <a:pt x="3048" y="85"/>
                    <a:pt x="3060" y="180"/>
                  </a:cubicBezTo>
                  <a:lnTo>
                    <a:pt x="3155" y="740"/>
                  </a:lnTo>
                  <a:lnTo>
                    <a:pt x="3155" y="776"/>
                  </a:lnTo>
                  <a:cubicBezTo>
                    <a:pt x="3155" y="842"/>
                    <a:pt x="3087" y="909"/>
                    <a:pt x="3017" y="909"/>
                  </a:cubicBezTo>
                  <a:cubicBezTo>
                    <a:pt x="2999" y="909"/>
                    <a:pt x="2982" y="904"/>
                    <a:pt x="2965" y="895"/>
                  </a:cubicBezTo>
                  <a:cubicBezTo>
                    <a:pt x="2965" y="895"/>
                    <a:pt x="1929" y="359"/>
                    <a:pt x="1917" y="347"/>
                  </a:cubicBezTo>
                  <a:cubicBezTo>
                    <a:pt x="1858" y="320"/>
                    <a:pt x="1794" y="308"/>
                    <a:pt x="1731" y="308"/>
                  </a:cubicBezTo>
                  <a:cubicBezTo>
                    <a:pt x="1654" y="308"/>
                    <a:pt x="1578" y="326"/>
                    <a:pt x="1512" y="359"/>
                  </a:cubicBezTo>
                  <a:cubicBezTo>
                    <a:pt x="1453" y="383"/>
                    <a:pt x="548" y="859"/>
                    <a:pt x="500" y="895"/>
                  </a:cubicBezTo>
                  <a:cubicBezTo>
                    <a:pt x="480" y="906"/>
                    <a:pt x="459" y="911"/>
                    <a:pt x="438" y="911"/>
                  </a:cubicBezTo>
                  <a:cubicBezTo>
                    <a:pt x="372" y="911"/>
                    <a:pt x="310" y="857"/>
                    <a:pt x="310" y="776"/>
                  </a:cubicBezTo>
                  <a:cubicBezTo>
                    <a:pt x="310" y="764"/>
                    <a:pt x="310" y="740"/>
                    <a:pt x="345" y="585"/>
                  </a:cubicBezTo>
                  <a:cubicBezTo>
                    <a:pt x="357" y="490"/>
                    <a:pt x="298" y="418"/>
                    <a:pt x="203" y="407"/>
                  </a:cubicBezTo>
                  <a:cubicBezTo>
                    <a:pt x="190" y="403"/>
                    <a:pt x="178" y="401"/>
                    <a:pt x="166" y="401"/>
                  </a:cubicBezTo>
                  <a:cubicBezTo>
                    <a:pt x="99" y="401"/>
                    <a:pt x="44" y="457"/>
                    <a:pt x="24" y="538"/>
                  </a:cubicBezTo>
                  <a:cubicBezTo>
                    <a:pt x="0" y="680"/>
                    <a:pt x="0" y="716"/>
                    <a:pt x="0" y="776"/>
                  </a:cubicBezTo>
                  <a:cubicBezTo>
                    <a:pt x="0" y="1030"/>
                    <a:pt x="223" y="1224"/>
                    <a:pt x="464" y="1224"/>
                  </a:cubicBezTo>
                  <a:cubicBezTo>
                    <a:pt x="527" y="1224"/>
                    <a:pt x="592" y="1210"/>
                    <a:pt x="655" y="1180"/>
                  </a:cubicBezTo>
                  <a:lnTo>
                    <a:pt x="1238" y="883"/>
                  </a:lnTo>
                  <a:lnTo>
                    <a:pt x="1238" y="1454"/>
                  </a:lnTo>
                  <a:cubicBezTo>
                    <a:pt x="1238" y="1550"/>
                    <a:pt x="1310" y="1621"/>
                    <a:pt x="1393" y="1621"/>
                  </a:cubicBezTo>
                  <a:cubicBezTo>
                    <a:pt x="1488" y="1621"/>
                    <a:pt x="1560" y="1550"/>
                    <a:pt x="1560" y="1454"/>
                  </a:cubicBezTo>
                  <a:lnTo>
                    <a:pt x="1560" y="716"/>
                  </a:lnTo>
                  <a:cubicBezTo>
                    <a:pt x="1631" y="689"/>
                    <a:pt x="1683" y="636"/>
                    <a:pt x="1744" y="636"/>
                  </a:cubicBezTo>
                  <a:cubicBezTo>
                    <a:pt x="1764" y="636"/>
                    <a:pt x="1786" y="642"/>
                    <a:pt x="1810" y="657"/>
                  </a:cubicBezTo>
                  <a:lnTo>
                    <a:pt x="1929" y="716"/>
                  </a:lnTo>
                  <a:lnTo>
                    <a:pt x="1929" y="3455"/>
                  </a:lnTo>
                  <a:cubicBezTo>
                    <a:pt x="1929" y="3538"/>
                    <a:pt x="2012" y="3621"/>
                    <a:pt x="2096" y="3621"/>
                  </a:cubicBezTo>
                  <a:cubicBezTo>
                    <a:pt x="2191" y="3621"/>
                    <a:pt x="2262" y="3538"/>
                    <a:pt x="2262" y="3455"/>
                  </a:cubicBezTo>
                  <a:lnTo>
                    <a:pt x="2262" y="883"/>
                  </a:lnTo>
                  <a:cubicBezTo>
                    <a:pt x="2798" y="1145"/>
                    <a:pt x="2870" y="1240"/>
                    <a:pt x="3048" y="1240"/>
                  </a:cubicBezTo>
                  <a:cubicBezTo>
                    <a:pt x="3298" y="1216"/>
                    <a:pt x="3512" y="966"/>
                    <a:pt x="3465" y="704"/>
                  </a:cubicBezTo>
                  <a:lnTo>
                    <a:pt x="3382" y="133"/>
                  </a:lnTo>
                  <a:cubicBezTo>
                    <a:pt x="3360" y="57"/>
                    <a:pt x="3298" y="0"/>
                    <a:pt x="3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5"/>
            <p:cNvSpPr/>
            <p:nvPr/>
          </p:nvSpPr>
          <p:spPr>
            <a:xfrm>
              <a:off x="2795010" y="3417371"/>
              <a:ext cx="94365" cy="106960"/>
            </a:xfrm>
            <a:custGeom>
              <a:rect b="b" l="l" r="r" t="t"/>
              <a:pathLst>
                <a:path extrusionOk="0" h="3363" w="2967">
                  <a:moveTo>
                    <a:pt x="275" y="1"/>
                  </a:moveTo>
                  <a:cubicBezTo>
                    <a:pt x="121" y="1"/>
                    <a:pt x="0" y="85"/>
                    <a:pt x="49" y="220"/>
                  </a:cubicBezTo>
                  <a:cubicBezTo>
                    <a:pt x="68" y="296"/>
                    <a:pt x="133" y="334"/>
                    <a:pt x="195" y="334"/>
                  </a:cubicBezTo>
                  <a:cubicBezTo>
                    <a:pt x="210" y="334"/>
                    <a:pt x="226" y="332"/>
                    <a:pt x="240" y="327"/>
                  </a:cubicBezTo>
                  <a:cubicBezTo>
                    <a:pt x="253" y="324"/>
                    <a:pt x="266" y="323"/>
                    <a:pt x="280" y="323"/>
                  </a:cubicBezTo>
                  <a:cubicBezTo>
                    <a:pt x="329" y="323"/>
                    <a:pt x="379" y="342"/>
                    <a:pt x="407" y="398"/>
                  </a:cubicBezTo>
                  <a:lnTo>
                    <a:pt x="907" y="1434"/>
                  </a:lnTo>
                  <a:cubicBezTo>
                    <a:pt x="966" y="1565"/>
                    <a:pt x="1097" y="1649"/>
                    <a:pt x="1252" y="1684"/>
                  </a:cubicBezTo>
                  <a:lnTo>
                    <a:pt x="2395" y="1851"/>
                  </a:lnTo>
                  <a:cubicBezTo>
                    <a:pt x="2502" y="1863"/>
                    <a:pt x="2550" y="1994"/>
                    <a:pt x="2466" y="2065"/>
                  </a:cubicBezTo>
                  <a:lnTo>
                    <a:pt x="1657" y="2875"/>
                  </a:lnTo>
                  <a:cubicBezTo>
                    <a:pt x="1562" y="2958"/>
                    <a:pt x="1514" y="3077"/>
                    <a:pt x="1514" y="3196"/>
                  </a:cubicBezTo>
                  <a:cubicBezTo>
                    <a:pt x="1514" y="3292"/>
                    <a:pt x="1597" y="3363"/>
                    <a:pt x="1681" y="3363"/>
                  </a:cubicBezTo>
                  <a:cubicBezTo>
                    <a:pt x="1776" y="3363"/>
                    <a:pt x="1847" y="3292"/>
                    <a:pt x="1847" y="3196"/>
                  </a:cubicBezTo>
                  <a:cubicBezTo>
                    <a:pt x="1847" y="3101"/>
                    <a:pt x="1883" y="3137"/>
                    <a:pt x="2705" y="2303"/>
                  </a:cubicBezTo>
                  <a:cubicBezTo>
                    <a:pt x="2966" y="2030"/>
                    <a:pt x="2812" y="1577"/>
                    <a:pt x="2443" y="1518"/>
                  </a:cubicBezTo>
                  <a:lnTo>
                    <a:pt x="1300" y="1351"/>
                  </a:lnTo>
                  <a:cubicBezTo>
                    <a:pt x="1252" y="1351"/>
                    <a:pt x="1216" y="1327"/>
                    <a:pt x="1192" y="1279"/>
                  </a:cubicBezTo>
                  <a:lnTo>
                    <a:pt x="680" y="255"/>
                  </a:lnTo>
                  <a:cubicBezTo>
                    <a:pt x="594" y="76"/>
                    <a:pt x="420" y="1"/>
                    <a:pt x="2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5"/>
            <p:cNvSpPr/>
            <p:nvPr/>
          </p:nvSpPr>
          <p:spPr>
            <a:xfrm>
              <a:off x="2719695" y="3433974"/>
              <a:ext cx="76141" cy="101744"/>
            </a:xfrm>
            <a:custGeom>
              <a:rect b="b" l="l" r="r" t="t"/>
              <a:pathLst>
                <a:path extrusionOk="0" h="3199" w="2394">
                  <a:moveTo>
                    <a:pt x="2232" y="0"/>
                  </a:moveTo>
                  <a:cubicBezTo>
                    <a:pt x="2173" y="0"/>
                    <a:pt x="2110" y="39"/>
                    <a:pt x="2084" y="91"/>
                  </a:cubicBezTo>
                  <a:lnTo>
                    <a:pt x="1763" y="757"/>
                  </a:lnTo>
                  <a:cubicBezTo>
                    <a:pt x="1751" y="805"/>
                    <a:pt x="1703" y="817"/>
                    <a:pt x="1655" y="829"/>
                  </a:cubicBezTo>
                  <a:lnTo>
                    <a:pt x="512" y="996"/>
                  </a:lnTo>
                  <a:cubicBezTo>
                    <a:pt x="131" y="1055"/>
                    <a:pt x="0" y="1508"/>
                    <a:pt x="250" y="1758"/>
                  </a:cubicBezTo>
                  <a:cubicBezTo>
                    <a:pt x="1108" y="2603"/>
                    <a:pt x="1132" y="2555"/>
                    <a:pt x="1120" y="2674"/>
                  </a:cubicBezTo>
                  <a:lnTo>
                    <a:pt x="1060" y="3020"/>
                  </a:lnTo>
                  <a:cubicBezTo>
                    <a:pt x="1048" y="3115"/>
                    <a:pt x="1120" y="3198"/>
                    <a:pt x="1203" y="3198"/>
                  </a:cubicBezTo>
                  <a:cubicBezTo>
                    <a:pt x="1286" y="3198"/>
                    <a:pt x="1358" y="3139"/>
                    <a:pt x="1358" y="3067"/>
                  </a:cubicBezTo>
                  <a:lnTo>
                    <a:pt x="1417" y="2722"/>
                  </a:lnTo>
                  <a:cubicBezTo>
                    <a:pt x="1441" y="2579"/>
                    <a:pt x="1382" y="2424"/>
                    <a:pt x="1286" y="2317"/>
                  </a:cubicBezTo>
                  <a:lnTo>
                    <a:pt x="465" y="1519"/>
                  </a:lnTo>
                  <a:cubicBezTo>
                    <a:pt x="393" y="1448"/>
                    <a:pt x="429" y="1305"/>
                    <a:pt x="536" y="1293"/>
                  </a:cubicBezTo>
                  <a:lnTo>
                    <a:pt x="1679" y="1127"/>
                  </a:lnTo>
                  <a:cubicBezTo>
                    <a:pt x="1834" y="1115"/>
                    <a:pt x="1953" y="1007"/>
                    <a:pt x="2025" y="876"/>
                  </a:cubicBezTo>
                  <a:lnTo>
                    <a:pt x="2358" y="210"/>
                  </a:lnTo>
                  <a:cubicBezTo>
                    <a:pt x="2394" y="150"/>
                    <a:pt x="2370" y="55"/>
                    <a:pt x="2298" y="19"/>
                  </a:cubicBezTo>
                  <a:cubicBezTo>
                    <a:pt x="2278" y="6"/>
                    <a:pt x="2256" y="0"/>
                    <a:pt x="2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5"/>
            <p:cNvSpPr/>
            <p:nvPr/>
          </p:nvSpPr>
          <p:spPr>
            <a:xfrm>
              <a:off x="2787472" y="3594366"/>
              <a:ext cx="32600" cy="104543"/>
            </a:xfrm>
            <a:custGeom>
              <a:rect b="b" l="l" r="r" t="t"/>
              <a:pathLst>
                <a:path extrusionOk="0" h="3287" w="1025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2787"/>
                  </a:lnTo>
                  <a:cubicBezTo>
                    <a:pt x="1" y="3072"/>
                    <a:pt x="227" y="3287"/>
                    <a:pt x="513" y="3287"/>
                  </a:cubicBezTo>
                  <a:cubicBezTo>
                    <a:pt x="786" y="3287"/>
                    <a:pt x="1013" y="3072"/>
                    <a:pt x="1013" y="2787"/>
                  </a:cubicBezTo>
                  <a:lnTo>
                    <a:pt x="1013" y="2156"/>
                  </a:lnTo>
                  <a:cubicBezTo>
                    <a:pt x="1025" y="2072"/>
                    <a:pt x="953" y="2001"/>
                    <a:pt x="882" y="2001"/>
                  </a:cubicBezTo>
                  <a:cubicBezTo>
                    <a:pt x="786" y="2001"/>
                    <a:pt x="715" y="2072"/>
                    <a:pt x="715" y="2156"/>
                  </a:cubicBezTo>
                  <a:lnTo>
                    <a:pt x="715" y="2787"/>
                  </a:lnTo>
                  <a:cubicBezTo>
                    <a:pt x="715" y="2894"/>
                    <a:pt x="620" y="2977"/>
                    <a:pt x="525" y="2977"/>
                  </a:cubicBezTo>
                  <a:cubicBezTo>
                    <a:pt x="417" y="2977"/>
                    <a:pt x="334" y="2894"/>
                    <a:pt x="334" y="2787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556" name="Google Shape;55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290750"/>
            <a:ext cx="6379550" cy="2702725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46"/>
          <p:cNvSpPr/>
          <p:nvPr/>
        </p:nvSpPr>
        <p:spPr>
          <a:xfrm>
            <a:off x="1114574" y="2541625"/>
            <a:ext cx="703500" cy="164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558" name="Google Shape;558;p46"/>
          <p:cNvSpPr/>
          <p:nvPr/>
        </p:nvSpPr>
        <p:spPr>
          <a:xfrm>
            <a:off x="1105438" y="3227425"/>
            <a:ext cx="703500" cy="164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559" name="Google Shape;559;p46"/>
          <p:cNvSpPr/>
          <p:nvPr/>
        </p:nvSpPr>
        <p:spPr>
          <a:xfrm>
            <a:off x="1105438" y="3388961"/>
            <a:ext cx="703500" cy="164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560" name="Google Shape;560;p46"/>
          <p:cNvSpPr/>
          <p:nvPr/>
        </p:nvSpPr>
        <p:spPr>
          <a:xfrm>
            <a:off x="1105438" y="3577904"/>
            <a:ext cx="703500" cy="164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561" name="Google Shape;561;p46"/>
          <p:cNvSpPr txBox="1"/>
          <p:nvPr>
            <p:ph idx="4294967295" type="ctrTitle"/>
          </p:nvPr>
        </p:nvSpPr>
        <p:spPr>
          <a:xfrm>
            <a:off x="992625" y="352675"/>
            <a:ext cx="23667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OUR PROCESS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62" name="Google Shape;562;p46"/>
          <p:cNvSpPr/>
          <p:nvPr/>
        </p:nvSpPr>
        <p:spPr>
          <a:xfrm flipH="1">
            <a:off x="375525" y="318475"/>
            <a:ext cx="617100" cy="63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endParaRPr b="1" sz="2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63" name="Google Shape;563;p46"/>
          <p:cNvSpPr/>
          <p:nvPr/>
        </p:nvSpPr>
        <p:spPr>
          <a:xfrm>
            <a:off x="6854725" y="352675"/>
            <a:ext cx="1499700" cy="56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Data merging</a:t>
            </a:r>
            <a:endParaRPr sz="4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564" name="Google Shape;564;p46"/>
          <p:cNvSpPr/>
          <p:nvPr/>
        </p:nvSpPr>
        <p:spPr>
          <a:xfrm>
            <a:off x="8188415" y="452457"/>
            <a:ext cx="368371" cy="368340"/>
          </a:xfrm>
          <a:custGeom>
            <a:rect b="b" l="l" r="r" t="t"/>
            <a:pathLst>
              <a:path extrusionOk="0" h="11573" w="11574">
                <a:moveTo>
                  <a:pt x="10680" y="333"/>
                </a:moveTo>
                <a:cubicBezTo>
                  <a:pt x="10990" y="333"/>
                  <a:pt x="11228" y="583"/>
                  <a:pt x="11228" y="881"/>
                </a:cubicBezTo>
                <a:lnTo>
                  <a:pt x="11228" y="5620"/>
                </a:lnTo>
                <a:lnTo>
                  <a:pt x="11037" y="5620"/>
                </a:lnTo>
                <a:cubicBezTo>
                  <a:pt x="10954" y="5620"/>
                  <a:pt x="10871" y="5691"/>
                  <a:pt x="10871" y="5787"/>
                </a:cubicBezTo>
                <a:cubicBezTo>
                  <a:pt x="10871" y="5870"/>
                  <a:pt x="10954" y="5953"/>
                  <a:pt x="11037" y="5953"/>
                </a:cubicBezTo>
                <a:lnTo>
                  <a:pt x="11228" y="5953"/>
                </a:lnTo>
                <a:lnTo>
                  <a:pt x="11228" y="10680"/>
                </a:lnTo>
                <a:cubicBezTo>
                  <a:pt x="11228" y="10990"/>
                  <a:pt x="10978" y="11228"/>
                  <a:pt x="10680" y="11228"/>
                </a:cubicBezTo>
                <a:lnTo>
                  <a:pt x="5953" y="11228"/>
                </a:lnTo>
                <a:lnTo>
                  <a:pt x="5953" y="9406"/>
                </a:lnTo>
                <a:cubicBezTo>
                  <a:pt x="5953" y="9108"/>
                  <a:pt x="5715" y="8870"/>
                  <a:pt x="5418" y="8870"/>
                </a:cubicBezTo>
                <a:lnTo>
                  <a:pt x="5060" y="8870"/>
                </a:lnTo>
                <a:cubicBezTo>
                  <a:pt x="4834" y="8870"/>
                  <a:pt x="4644" y="8954"/>
                  <a:pt x="4525" y="9108"/>
                </a:cubicBezTo>
                <a:cubicBezTo>
                  <a:pt x="4358" y="9299"/>
                  <a:pt x="4132" y="9406"/>
                  <a:pt x="3882" y="9406"/>
                </a:cubicBezTo>
                <a:cubicBezTo>
                  <a:pt x="3632" y="9406"/>
                  <a:pt x="3382" y="9287"/>
                  <a:pt x="3239" y="9085"/>
                </a:cubicBezTo>
                <a:cubicBezTo>
                  <a:pt x="3072" y="8894"/>
                  <a:pt x="3013" y="8644"/>
                  <a:pt x="3072" y="8394"/>
                </a:cubicBezTo>
                <a:cubicBezTo>
                  <a:pt x="3132" y="8073"/>
                  <a:pt x="3405" y="7822"/>
                  <a:pt x="3727" y="7751"/>
                </a:cubicBezTo>
                <a:cubicBezTo>
                  <a:pt x="3781" y="7740"/>
                  <a:pt x="3835" y="7735"/>
                  <a:pt x="3889" y="7735"/>
                </a:cubicBezTo>
                <a:cubicBezTo>
                  <a:pt x="4129" y="7735"/>
                  <a:pt x="4357" y="7842"/>
                  <a:pt x="4513" y="8037"/>
                </a:cubicBezTo>
                <a:cubicBezTo>
                  <a:pt x="4656" y="8192"/>
                  <a:pt x="4846" y="8287"/>
                  <a:pt x="5049" y="8287"/>
                </a:cubicBezTo>
                <a:lnTo>
                  <a:pt x="5430" y="8287"/>
                </a:lnTo>
                <a:cubicBezTo>
                  <a:pt x="5727" y="8287"/>
                  <a:pt x="5965" y="8049"/>
                  <a:pt x="5965" y="7751"/>
                </a:cubicBezTo>
                <a:lnTo>
                  <a:pt x="5965" y="5917"/>
                </a:lnTo>
                <a:lnTo>
                  <a:pt x="7799" y="5917"/>
                </a:lnTo>
                <a:cubicBezTo>
                  <a:pt x="7894" y="5917"/>
                  <a:pt x="7989" y="6001"/>
                  <a:pt x="7989" y="6108"/>
                </a:cubicBezTo>
                <a:lnTo>
                  <a:pt x="7989" y="6477"/>
                </a:lnTo>
                <a:cubicBezTo>
                  <a:pt x="7989" y="6584"/>
                  <a:pt x="7942" y="6691"/>
                  <a:pt x="7858" y="6763"/>
                </a:cubicBezTo>
                <a:cubicBezTo>
                  <a:pt x="7525" y="7037"/>
                  <a:pt x="7382" y="7453"/>
                  <a:pt x="7454" y="7882"/>
                </a:cubicBezTo>
                <a:cubicBezTo>
                  <a:pt x="7537" y="8346"/>
                  <a:pt x="7894" y="8704"/>
                  <a:pt x="8347" y="8799"/>
                </a:cubicBezTo>
                <a:cubicBezTo>
                  <a:pt x="8430" y="8823"/>
                  <a:pt x="8513" y="8835"/>
                  <a:pt x="8597" y="8835"/>
                </a:cubicBezTo>
                <a:cubicBezTo>
                  <a:pt x="8870" y="8835"/>
                  <a:pt x="9120" y="8739"/>
                  <a:pt x="9347" y="8561"/>
                </a:cubicBezTo>
                <a:cubicBezTo>
                  <a:pt x="9609" y="8346"/>
                  <a:pt x="9775" y="8013"/>
                  <a:pt x="9775" y="7656"/>
                </a:cubicBezTo>
                <a:cubicBezTo>
                  <a:pt x="9775" y="7311"/>
                  <a:pt x="9621" y="6977"/>
                  <a:pt x="9347" y="6751"/>
                </a:cubicBezTo>
                <a:cubicBezTo>
                  <a:pt x="9263" y="6691"/>
                  <a:pt x="9228" y="6584"/>
                  <a:pt x="9228" y="6465"/>
                </a:cubicBezTo>
                <a:lnTo>
                  <a:pt x="9228" y="6108"/>
                </a:lnTo>
                <a:cubicBezTo>
                  <a:pt x="9228" y="6001"/>
                  <a:pt x="9311" y="5917"/>
                  <a:pt x="9418" y="5917"/>
                </a:cubicBezTo>
                <a:lnTo>
                  <a:pt x="10323" y="5917"/>
                </a:lnTo>
                <a:cubicBezTo>
                  <a:pt x="10418" y="5917"/>
                  <a:pt x="10490" y="5846"/>
                  <a:pt x="10490" y="5751"/>
                </a:cubicBezTo>
                <a:cubicBezTo>
                  <a:pt x="10490" y="5667"/>
                  <a:pt x="10418" y="5584"/>
                  <a:pt x="10323" y="5584"/>
                </a:cubicBezTo>
                <a:lnTo>
                  <a:pt x="9418" y="5584"/>
                </a:lnTo>
                <a:cubicBezTo>
                  <a:pt x="9120" y="5584"/>
                  <a:pt x="8882" y="5822"/>
                  <a:pt x="8882" y="6120"/>
                </a:cubicBezTo>
                <a:lnTo>
                  <a:pt x="8882" y="6477"/>
                </a:lnTo>
                <a:cubicBezTo>
                  <a:pt x="8882" y="6703"/>
                  <a:pt x="8966" y="6894"/>
                  <a:pt x="9120" y="7013"/>
                </a:cubicBezTo>
                <a:cubicBezTo>
                  <a:pt x="9311" y="7180"/>
                  <a:pt x="9418" y="7406"/>
                  <a:pt x="9418" y="7656"/>
                </a:cubicBezTo>
                <a:cubicBezTo>
                  <a:pt x="9418" y="7906"/>
                  <a:pt x="9299" y="8144"/>
                  <a:pt x="9109" y="8299"/>
                </a:cubicBezTo>
                <a:cubicBezTo>
                  <a:pt x="8957" y="8423"/>
                  <a:pt x="8780" y="8488"/>
                  <a:pt x="8595" y="8488"/>
                </a:cubicBezTo>
                <a:cubicBezTo>
                  <a:pt x="8533" y="8488"/>
                  <a:pt x="8469" y="8480"/>
                  <a:pt x="8406" y="8465"/>
                </a:cubicBezTo>
                <a:cubicBezTo>
                  <a:pt x="8097" y="8406"/>
                  <a:pt x="7835" y="8132"/>
                  <a:pt x="7763" y="7811"/>
                </a:cubicBezTo>
                <a:cubicBezTo>
                  <a:pt x="7704" y="7513"/>
                  <a:pt x="7811" y="7215"/>
                  <a:pt x="8049" y="7013"/>
                </a:cubicBezTo>
                <a:cubicBezTo>
                  <a:pt x="8216" y="6882"/>
                  <a:pt x="8299" y="6691"/>
                  <a:pt x="8299" y="6477"/>
                </a:cubicBezTo>
                <a:lnTo>
                  <a:pt x="8299" y="6108"/>
                </a:lnTo>
                <a:cubicBezTo>
                  <a:pt x="8299" y="5810"/>
                  <a:pt x="8061" y="5572"/>
                  <a:pt x="7763" y="5572"/>
                </a:cubicBezTo>
                <a:lnTo>
                  <a:pt x="5953" y="5572"/>
                </a:lnTo>
                <a:lnTo>
                  <a:pt x="5953" y="3739"/>
                </a:lnTo>
                <a:cubicBezTo>
                  <a:pt x="5953" y="3643"/>
                  <a:pt x="6037" y="3548"/>
                  <a:pt x="6144" y="3548"/>
                </a:cubicBezTo>
                <a:lnTo>
                  <a:pt x="6513" y="3548"/>
                </a:lnTo>
                <a:cubicBezTo>
                  <a:pt x="6620" y="3548"/>
                  <a:pt x="6727" y="3596"/>
                  <a:pt x="6799" y="3679"/>
                </a:cubicBezTo>
                <a:cubicBezTo>
                  <a:pt x="7017" y="3956"/>
                  <a:pt x="7342" y="4102"/>
                  <a:pt x="7698" y="4102"/>
                </a:cubicBezTo>
                <a:cubicBezTo>
                  <a:pt x="7770" y="4102"/>
                  <a:pt x="7844" y="4096"/>
                  <a:pt x="7918" y="4084"/>
                </a:cubicBezTo>
                <a:cubicBezTo>
                  <a:pt x="8370" y="4001"/>
                  <a:pt x="8728" y="3643"/>
                  <a:pt x="8835" y="3191"/>
                </a:cubicBezTo>
                <a:cubicBezTo>
                  <a:pt x="8906" y="2834"/>
                  <a:pt x="8823" y="2477"/>
                  <a:pt x="8597" y="2215"/>
                </a:cubicBezTo>
                <a:cubicBezTo>
                  <a:pt x="8370" y="1941"/>
                  <a:pt x="8049" y="1774"/>
                  <a:pt x="7692" y="1774"/>
                </a:cubicBezTo>
                <a:cubicBezTo>
                  <a:pt x="7346" y="1774"/>
                  <a:pt x="7001" y="1929"/>
                  <a:pt x="6775" y="2215"/>
                </a:cubicBezTo>
                <a:cubicBezTo>
                  <a:pt x="6715" y="2286"/>
                  <a:pt x="6620" y="2334"/>
                  <a:pt x="6501" y="2334"/>
                </a:cubicBezTo>
                <a:lnTo>
                  <a:pt x="6144" y="2334"/>
                </a:lnTo>
                <a:cubicBezTo>
                  <a:pt x="6037" y="2334"/>
                  <a:pt x="5941" y="2238"/>
                  <a:pt x="5941" y="2131"/>
                </a:cubicBezTo>
                <a:lnTo>
                  <a:pt x="5941" y="1226"/>
                </a:lnTo>
                <a:cubicBezTo>
                  <a:pt x="5941" y="1143"/>
                  <a:pt x="5870" y="1060"/>
                  <a:pt x="5787" y="1060"/>
                </a:cubicBezTo>
                <a:cubicBezTo>
                  <a:pt x="5691" y="1060"/>
                  <a:pt x="5620" y="1143"/>
                  <a:pt x="5620" y="1226"/>
                </a:cubicBezTo>
                <a:lnTo>
                  <a:pt x="5620" y="2131"/>
                </a:lnTo>
                <a:cubicBezTo>
                  <a:pt x="5620" y="2429"/>
                  <a:pt x="5858" y="2667"/>
                  <a:pt x="6156" y="2667"/>
                </a:cubicBezTo>
                <a:lnTo>
                  <a:pt x="6513" y="2667"/>
                </a:lnTo>
                <a:cubicBezTo>
                  <a:pt x="6739" y="2667"/>
                  <a:pt x="6930" y="2584"/>
                  <a:pt x="7049" y="2429"/>
                </a:cubicBezTo>
                <a:cubicBezTo>
                  <a:pt x="7215" y="2238"/>
                  <a:pt x="7430" y="2131"/>
                  <a:pt x="7692" y="2131"/>
                </a:cubicBezTo>
                <a:cubicBezTo>
                  <a:pt x="7942" y="2131"/>
                  <a:pt x="8180" y="2250"/>
                  <a:pt x="8323" y="2453"/>
                </a:cubicBezTo>
                <a:cubicBezTo>
                  <a:pt x="8489" y="2643"/>
                  <a:pt x="8549" y="2893"/>
                  <a:pt x="8489" y="3143"/>
                </a:cubicBezTo>
                <a:cubicBezTo>
                  <a:pt x="8430" y="3465"/>
                  <a:pt x="8168" y="3715"/>
                  <a:pt x="7835" y="3786"/>
                </a:cubicBezTo>
                <a:cubicBezTo>
                  <a:pt x="7780" y="3797"/>
                  <a:pt x="7726" y="3802"/>
                  <a:pt x="7673" y="3802"/>
                </a:cubicBezTo>
                <a:cubicBezTo>
                  <a:pt x="7432" y="3802"/>
                  <a:pt x="7205" y="3695"/>
                  <a:pt x="7049" y="3501"/>
                </a:cubicBezTo>
                <a:cubicBezTo>
                  <a:pt x="6918" y="3346"/>
                  <a:pt x="6727" y="3250"/>
                  <a:pt x="6513" y="3250"/>
                </a:cubicBezTo>
                <a:lnTo>
                  <a:pt x="6144" y="3250"/>
                </a:lnTo>
                <a:cubicBezTo>
                  <a:pt x="5846" y="3250"/>
                  <a:pt x="5608" y="3489"/>
                  <a:pt x="5608" y="3786"/>
                </a:cubicBezTo>
                <a:lnTo>
                  <a:pt x="5608" y="5620"/>
                </a:lnTo>
                <a:lnTo>
                  <a:pt x="3775" y="5620"/>
                </a:lnTo>
                <a:cubicBezTo>
                  <a:pt x="3667" y="5620"/>
                  <a:pt x="3584" y="5525"/>
                  <a:pt x="3584" y="5429"/>
                </a:cubicBezTo>
                <a:lnTo>
                  <a:pt x="3584" y="5048"/>
                </a:lnTo>
                <a:cubicBezTo>
                  <a:pt x="3584" y="4953"/>
                  <a:pt x="3620" y="4846"/>
                  <a:pt x="3715" y="4774"/>
                </a:cubicBezTo>
                <a:cubicBezTo>
                  <a:pt x="4036" y="4501"/>
                  <a:pt x="4191" y="4084"/>
                  <a:pt x="4120" y="3655"/>
                </a:cubicBezTo>
                <a:cubicBezTo>
                  <a:pt x="4025" y="3191"/>
                  <a:pt x="3667" y="2834"/>
                  <a:pt x="3227" y="2727"/>
                </a:cubicBezTo>
                <a:cubicBezTo>
                  <a:pt x="3148" y="2711"/>
                  <a:pt x="3069" y="2703"/>
                  <a:pt x="2991" y="2703"/>
                </a:cubicBezTo>
                <a:cubicBezTo>
                  <a:pt x="2716" y="2703"/>
                  <a:pt x="2452" y="2798"/>
                  <a:pt x="2239" y="2965"/>
                </a:cubicBezTo>
                <a:cubicBezTo>
                  <a:pt x="1977" y="3191"/>
                  <a:pt x="1810" y="3524"/>
                  <a:pt x="1810" y="3882"/>
                </a:cubicBezTo>
                <a:cubicBezTo>
                  <a:pt x="1810" y="4215"/>
                  <a:pt x="1953" y="4560"/>
                  <a:pt x="2239" y="4786"/>
                </a:cubicBezTo>
                <a:cubicBezTo>
                  <a:pt x="2310" y="4846"/>
                  <a:pt x="2358" y="4953"/>
                  <a:pt x="2358" y="5072"/>
                </a:cubicBezTo>
                <a:lnTo>
                  <a:pt x="2358" y="5429"/>
                </a:lnTo>
                <a:cubicBezTo>
                  <a:pt x="2358" y="5525"/>
                  <a:pt x="2274" y="5620"/>
                  <a:pt x="2167" y="5620"/>
                </a:cubicBezTo>
                <a:lnTo>
                  <a:pt x="334" y="5620"/>
                </a:lnTo>
                <a:lnTo>
                  <a:pt x="334" y="881"/>
                </a:lnTo>
                <a:cubicBezTo>
                  <a:pt x="334" y="572"/>
                  <a:pt x="584" y="333"/>
                  <a:pt x="881" y="333"/>
                </a:cubicBezTo>
                <a:lnTo>
                  <a:pt x="5620" y="333"/>
                </a:lnTo>
                <a:lnTo>
                  <a:pt x="5620" y="524"/>
                </a:lnTo>
                <a:cubicBezTo>
                  <a:pt x="5620" y="619"/>
                  <a:pt x="5691" y="691"/>
                  <a:pt x="5787" y="691"/>
                </a:cubicBezTo>
                <a:cubicBezTo>
                  <a:pt x="5870" y="691"/>
                  <a:pt x="5941" y="619"/>
                  <a:pt x="5941" y="524"/>
                </a:cubicBezTo>
                <a:lnTo>
                  <a:pt x="5941" y="333"/>
                </a:lnTo>
                <a:close/>
                <a:moveTo>
                  <a:pt x="2976" y="3061"/>
                </a:moveTo>
                <a:cubicBezTo>
                  <a:pt x="3040" y="3061"/>
                  <a:pt x="3104" y="3069"/>
                  <a:pt x="3167" y="3084"/>
                </a:cubicBezTo>
                <a:cubicBezTo>
                  <a:pt x="3477" y="3143"/>
                  <a:pt x="3727" y="3417"/>
                  <a:pt x="3810" y="3739"/>
                </a:cubicBezTo>
                <a:cubicBezTo>
                  <a:pt x="3870" y="4036"/>
                  <a:pt x="3763" y="4334"/>
                  <a:pt x="3525" y="4536"/>
                </a:cubicBezTo>
                <a:cubicBezTo>
                  <a:pt x="3358" y="4667"/>
                  <a:pt x="3274" y="4858"/>
                  <a:pt x="3274" y="5072"/>
                </a:cubicBezTo>
                <a:lnTo>
                  <a:pt x="3274" y="5441"/>
                </a:lnTo>
                <a:cubicBezTo>
                  <a:pt x="3274" y="5739"/>
                  <a:pt x="3513" y="5977"/>
                  <a:pt x="3810" y="5977"/>
                </a:cubicBezTo>
                <a:lnTo>
                  <a:pt x="5632" y="5977"/>
                </a:lnTo>
                <a:lnTo>
                  <a:pt x="5632" y="7811"/>
                </a:lnTo>
                <a:cubicBezTo>
                  <a:pt x="5632" y="7918"/>
                  <a:pt x="5549" y="8001"/>
                  <a:pt x="5441" y="8001"/>
                </a:cubicBezTo>
                <a:lnTo>
                  <a:pt x="5072" y="8001"/>
                </a:lnTo>
                <a:cubicBezTo>
                  <a:pt x="4965" y="8001"/>
                  <a:pt x="4858" y="7953"/>
                  <a:pt x="4787" y="7870"/>
                </a:cubicBezTo>
                <a:cubicBezTo>
                  <a:pt x="4569" y="7593"/>
                  <a:pt x="4244" y="7447"/>
                  <a:pt x="3887" y="7447"/>
                </a:cubicBezTo>
                <a:cubicBezTo>
                  <a:pt x="3815" y="7447"/>
                  <a:pt x="3741" y="7453"/>
                  <a:pt x="3667" y="7465"/>
                </a:cubicBezTo>
                <a:cubicBezTo>
                  <a:pt x="3215" y="7561"/>
                  <a:pt x="2858" y="7918"/>
                  <a:pt x="2751" y="8358"/>
                </a:cubicBezTo>
                <a:cubicBezTo>
                  <a:pt x="2679" y="8715"/>
                  <a:pt x="2763" y="9073"/>
                  <a:pt x="2989" y="9346"/>
                </a:cubicBezTo>
                <a:cubicBezTo>
                  <a:pt x="3215" y="9608"/>
                  <a:pt x="3536" y="9775"/>
                  <a:pt x="3894" y="9775"/>
                </a:cubicBezTo>
                <a:cubicBezTo>
                  <a:pt x="4239" y="9775"/>
                  <a:pt x="4584" y="9620"/>
                  <a:pt x="4798" y="9346"/>
                </a:cubicBezTo>
                <a:cubicBezTo>
                  <a:pt x="4858" y="9263"/>
                  <a:pt x="4965" y="9227"/>
                  <a:pt x="5084" y="9227"/>
                </a:cubicBezTo>
                <a:lnTo>
                  <a:pt x="5441" y="9227"/>
                </a:lnTo>
                <a:cubicBezTo>
                  <a:pt x="5549" y="9227"/>
                  <a:pt x="5632" y="9311"/>
                  <a:pt x="5632" y="9418"/>
                </a:cubicBezTo>
                <a:lnTo>
                  <a:pt x="5632" y="11251"/>
                </a:lnTo>
                <a:lnTo>
                  <a:pt x="869" y="11251"/>
                </a:lnTo>
                <a:cubicBezTo>
                  <a:pt x="560" y="11251"/>
                  <a:pt x="322" y="10990"/>
                  <a:pt x="322" y="10692"/>
                </a:cubicBezTo>
                <a:lnTo>
                  <a:pt x="322" y="5965"/>
                </a:lnTo>
                <a:lnTo>
                  <a:pt x="2155" y="5965"/>
                </a:lnTo>
                <a:cubicBezTo>
                  <a:pt x="2453" y="5965"/>
                  <a:pt x="2691" y="5727"/>
                  <a:pt x="2691" y="5429"/>
                </a:cubicBezTo>
                <a:lnTo>
                  <a:pt x="2691" y="5072"/>
                </a:lnTo>
                <a:cubicBezTo>
                  <a:pt x="2691" y="4846"/>
                  <a:pt x="2596" y="4655"/>
                  <a:pt x="2453" y="4536"/>
                </a:cubicBezTo>
                <a:cubicBezTo>
                  <a:pt x="2262" y="4370"/>
                  <a:pt x="2155" y="4143"/>
                  <a:pt x="2155" y="3893"/>
                </a:cubicBezTo>
                <a:cubicBezTo>
                  <a:pt x="2155" y="3643"/>
                  <a:pt x="2274" y="3405"/>
                  <a:pt x="2465" y="3250"/>
                </a:cubicBezTo>
                <a:cubicBezTo>
                  <a:pt x="2607" y="3126"/>
                  <a:pt x="2789" y="3061"/>
                  <a:pt x="2976" y="3061"/>
                </a:cubicBezTo>
                <a:close/>
                <a:moveTo>
                  <a:pt x="893" y="0"/>
                </a:moveTo>
                <a:cubicBezTo>
                  <a:pt x="393" y="0"/>
                  <a:pt x="0" y="393"/>
                  <a:pt x="0" y="893"/>
                </a:cubicBezTo>
                <a:lnTo>
                  <a:pt x="0" y="10680"/>
                </a:lnTo>
                <a:cubicBezTo>
                  <a:pt x="0" y="11168"/>
                  <a:pt x="393" y="11573"/>
                  <a:pt x="893" y="11573"/>
                </a:cubicBezTo>
                <a:lnTo>
                  <a:pt x="10680" y="11573"/>
                </a:lnTo>
                <a:cubicBezTo>
                  <a:pt x="11168" y="11573"/>
                  <a:pt x="11573" y="11168"/>
                  <a:pt x="11573" y="10680"/>
                </a:cubicBezTo>
                <a:lnTo>
                  <a:pt x="11573" y="893"/>
                </a:lnTo>
                <a:cubicBezTo>
                  <a:pt x="11573" y="393"/>
                  <a:pt x="11168" y="0"/>
                  <a:pt x="106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570" name="Google Shape;570;p47"/>
          <p:cNvSpPr txBox="1"/>
          <p:nvPr/>
        </p:nvSpPr>
        <p:spPr>
          <a:xfrm>
            <a:off x="5930350" y="564275"/>
            <a:ext cx="21807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Order Fulfillment Process - add the dates we want to compare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571" name="Google Shape;57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025" y="1870574"/>
            <a:ext cx="607695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525" y="2689725"/>
            <a:ext cx="7129305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513" y="3508863"/>
            <a:ext cx="3495675" cy="12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47"/>
          <p:cNvSpPr txBox="1"/>
          <p:nvPr>
            <p:ph idx="4294967295" type="ctrTitle"/>
          </p:nvPr>
        </p:nvSpPr>
        <p:spPr>
          <a:xfrm>
            <a:off x="375525" y="1231900"/>
            <a:ext cx="47373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>
                <a:latin typeface="Oswald"/>
                <a:ea typeface="Oswald"/>
                <a:cs typeface="Oswald"/>
                <a:sym typeface="Oswald"/>
              </a:rPr>
              <a:t>1ST KPI - ORDER FULFILLMENT PROCESS</a:t>
            </a:r>
            <a:endParaRPr sz="19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75" name="Google Shape;575;p47"/>
          <p:cNvSpPr txBox="1"/>
          <p:nvPr>
            <p:ph idx="4294967295" type="ctrTitle"/>
          </p:nvPr>
        </p:nvSpPr>
        <p:spPr>
          <a:xfrm>
            <a:off x="578875" y="135150"/>
            <a:ext cx="5681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Data cleaning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581" name="Google Shape;58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1848100"/>
            <a:ext cx="5951929" cy="3038901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48"/>
          <p:cNvSpPr/>
          <p:nvPr/>
        </p:nvSpPr>
        <p:spPr>
          <a:xfrm>
            <a:off x="692378" y="4412900"/>
            <a:ext cx="1315500" cy="164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583" name="Google Shape;583;p48"/>
          <p:cNvSpPr/>
          <p:nvPr/>
        </p:nvSpPr>
        <p:spPr>
          <a:xfrm>
            <a:off x="1438825" y="3936275"/>
            <a:ext cx="825000" cy="164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584" name="Google Shape;584;p48"/>
          <p:cNvPicPr preferRelativeResize="0"/>
          <p:nvPr/>
        </p:nvPicPr>
        <p:blipFill rotWithShape="1">
          <a:blip r:embed="rId4">
            <a:alphaModFix/>
          </a:blip>
          <a:srcRect b="0" l="3428" r="0" t="3128"/>
          <a:stretch/>
        </p:blipFill>
        <p:spPr>
          <a:xfrm>
            <a:off x="6640162" y="306549"/>
            <a:ext cx="2231088" cy="154155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48"/>
          <p:cNvSpPr txBox="1"/>
          <p:nvPr>
            <p:ph idx="4294967295" type="ctrTitle"/>
          </p:nvPr>
        </p:nvSpPr>
        <p:spPr>
          <a:xfrm>
            <a:off x="375300" y="1155963"/>
            <a:ext cx="5681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">
                <a:latin typeface="Oswald Medium"/>
                <a:ea typeface="Oswald Medium"/>
                <a:cs typeface="Oswald Medium"/>
                <a:sym typeface="Oswald Medium"/>
              </a:rPr>
              <a:t>KPI 1 - Order Fulfillment Time</a:t>
            </a:r>
            <a:endParaRPr b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586" name="Google Shape;586;p48"/>
          <p:cNvSpPr txBox="1"/>
          <p:nvPr>
            <p:ph idx="4294967295" type="ctrTitle"/>
          </p:nvPr>
        </p:nvSpPr>
        <p:spPr>
          <a:xfrm>
            <a:off x="992625" y="352675"/>
            <a:ext cx="23667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OUR PROCESS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7" name="Google Shape;587;p48"/>
          <p:cNvSpPr/>
          <p:nvPr/>
        </p:nvSpPr>
        <p:spPr>
          <a:xfrm flipH="1">
            <a:off x="375525" y="318475"/>
            <a:ext cx="617100" cy="63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endParaRPr b="1" sz="2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593" name="Google Shape;59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214550"/>
            <a:ext cx="6244877" cy="325254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49"/>
          <p:cNvSpPr txBox="1"/>
          <p:nvPr>
            <p:ph idx="4294967295" type="ctrTitle"/>
          </p:nvPr>
        </p:nvSpPr>
        <p:spPr>
          <a:xfrm>
            <a:off x="375300" y="470163"/>
            <a:ext cx="5681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">
                <a:latin typeface="Oswald Medium"/>
                <a:ea typeface="Oswald Medium"/>
                <a:cs typeface="Oswald Medium"/>
                <a:sym typeface="Oswald Medium"/>
              </a:rPr>
              <a:t>KPI 1 - Order Fulfillment Time</a:t>
            </a:r>
            <a:endParaRPr b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595" name="Google Shape;595;p49"/>
          <p:cNvPicPr preferRelativeResize="0"/>
          <p:nvPr/>
        </p:nvPicPr>
        <p:blipFill rotWithShape="1">
          <a:blip r:embed="rId4">
            <a:alphaModFix/>
          </a:blip>
          <a:srcRect b="0" l="3428" r="0" t="3128"/>
          <a:stretch/>
        </p:blipFill>
        <p:spPr>
          <a:xfrm>
            <a:off x="6640162" y="306549"/>
            <a:ext cx="2231088" cy="154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601" name="Google Shape;60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82225"/>
            <a:ext cx="7149637" cy="3051675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50"/>
          <p:cNvSpPr txBox="1"/>
          <p:nvPr>
            <p:ph idx="4294967295" type="ctrTitle"/>
          </p:nvPr>
        </p:nvSpPr>
        <p:spPr>
          <a:xfrm>
            <a:off x="375300" y="470163"/>
            <a:ext cx="5681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">
                <a:latin typeface="Oswald Medium"/>
                <a:ea typeface="Oswald Medium"/>
                <a:cs typeface="Oswald Medium"/>
                <a:sym typeface="Oswald Medium"/>
              </a:rPr>
              <a:t>KPI 1 - Order Fulfillment Time</a:t>
            </a:r>
            <a:endParaRPr b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603" name="Google Shape;603;p50"/>
          <p:cNvPicPr preferRelativeResize="0"/>
          <p:nvPr/>
        </p:nvPicPr>
        <p:blipFill rotWithShape="1">
          <a:blip r:embed="rId4">
            <a:alphaModFix/>
          </a:blip>
          <a:srcRect b="0" l="3428" r="0" t="3128"/>
          <a:stretch/>
        </p:blipFill>
        <p:spPr>
          <a:xfrm>
            <a:off x="6640162" y="306549"/>
            <a:ext cx="2231088" cy="154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609" name="Google Shape;60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06025"/>
            <a:ext cx="6945782" cy="3051674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51"/>
          <p:cNvSpPr/>
          <p:nvPr/>
        </p:nvSpPr>
        <p:spPr>
          <a:xfrm>
            <a:off x="6058450" y="2160622"/>
            <a:ext cx="903000" cy="2175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611" name="Google Shape;611;p51"/>
          <p:cNvSpPr txBox="1"/>
          <p:nvPr>
            <p:ph idx="4294967295" type="ctrTitle"/>
          </p:nvPr>
        </p:nvSpPr>
        <p:spPr>
          <a:xfrm>
            <a:off x="375300" y="470163"/>
            <a:ext cx="5681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">
                <a:latin typeface="Oswald Medium"/>
                <a:ea typeface="Oswald Medium"/>
                <a:cs typeface="Oswald Medium"/>
                <a:sym typeface="Oswald Medium"/>
              </a:rPr>
              <a:t>KPI 1 - Order Fulfillment Time</a:t>
            </a:r>
            <a:endParaRPr b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612" name="Google Shape;612;p51"/>
          <p:cNvPicPr preferRelativeResize="0"/>
          <p:nvPr/>
        </p:nvPicPr>
        <p:blipFill rotWithShape="1">
          <a:blip r:embed="rId4">
            <a:alphaModFix/>
          </a:blip>
          <a:srcRect b="0" l="3428" r="0" t="3128"/>
          <a:stretch/>
        </p:blipFill>
        <p:spPr>
          <a:xfrm>
            <a:off x="6640162" y="306549"/>
            <a:ext cx="2231088" cy="154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2150"/>
            <a:ext cx="6939610" cy="380155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619" name="Google Shape;619;p52"/>
          <p:cNvSpPr/>
          <p:nvPr/>
        </p:nvSpPr>
        <p:spPr>
          <a:xfrm>
            <a:off x="220628" y="1966096"/>
            <a:ext cx="1104000" cy="272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620" name="Google Shape;620;p52"/>
          <p:cNvSpPr/>
          <p:nvPr/>
        </p:nvSpPr>
        <p:spPr>
          <a:xfrm>
            <a:off x="220623" y="4556900"/>
            <a:ext cx="1761900" cy="272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621" name="Google Shape;621;p52"/>
          <p:cNvSpPr txBox="1"/>
          <p:nvPr>
            <p:ph idx="4294967295" type="ctrTitle"/>
          </p:nvPr>
        </p:nvSpPr>
        <p:spPr>
          <a:xfrm>
            <a:off x="375300" y="470163"/>
            <a:ext cx="5681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">
                <a:latin typeface="Oswald Medium"/>
                <a:ea typeface="Oswald Medium"/>
                <a:cs typeface="Oswald Medium"/>
                <a:sym typeface="Oswald Medium"/>
              </a:rPr>
              <a:t>KPI 1 - Order Fulfillment Time</a:t>
            </a:r>
            <a:endParaRPr b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622" name="Google Shape;622;p52"/>
          <p:cNvPicPr preferRelativeResize="0"/>
          <p:nvPr/>
        </p:nvPicPr>
        <p:blipFill rotWithShape="1">
          <a:blip r:embed="rId4">
            <a:alphaModFix/>
          </a:blip>
          <a:srcRect b="0" l="3428" r="0" t="3128"/>
          <a:stretch/>
        </p:blipFill>
        <p:spPr>
          <a:xfrm>
            <a:off x="6640162" y="306549"/>
            <a:ext cx="2231088" cy="154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34625"/>
            <a:ext cx="6694651" cy="2886874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629" name="Google Shape;629;p53"/>
          <p:cNvSpPr/>
          <p:nvPr/>
        </p:nvSpPr>
        <p:spPr>
          <a:xfrm>
            <a:off x="167358" y="4094318"/>
            <a:ext cx="1104000" cy="272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630" name="Google Shape;630;p53"/>
          <p:cNvPicPr preferRelativeResize="0"/>
          <p:nvPr/>
        </p:nvPicPr>
        <p:blipFill rotWithShape="1">
          <a:blip r:embed="rId4">
            <a:alphaModFix/>
          </a:blip>
          <a:srcRect b="0" l="3428" r="0" t="3128"/>
          <a:stretch/>
        </p:blipFill>
        <p:spPr>
          <a:xfrm>
            <a:off x="6640162" y="306549"/>
            <a:ext cx="2231088" cy="154155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53"/>
          <p:cNvSpPr txBox="1"/>
          <p:nvPr>
            <p:ph idx="4294967295" type="ctrTitle"/>
          </p:nvPr>
        </p:nvSpPr>
        <p:spPr>
          <a:xfrm>
            <a:off x="375300" y="470163"/>
            <a:ext cx="5681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">
                <a:latin typeface="Oswald Medium"/>
                <a:ea typeface="Oswald Medium"/>
                <a:cs typeface="Oswald Medium"/>
                <a:sym typeface="Oswald Medium"/>
              </a:rPr>
              <a:t>KPI 1 - Order Fulfillment Time</a:t>
            </a:r>
            <a:endParaRPr b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/>
          <p:nvPr/>
        </p:nvSpPr>
        <p:spPr>
          <a:xfrm flipH="1" rot="-5400000">
            <a:off x="-1554750" y="1466700"/>
            <a:ext cx="5140800" cy="221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7"/>
          <p:cNvSpPr txBox="1"/>
          <p:nvPr>
            <p:ph idx="9" type="ctrTitle"/>
          </p:nvPr>
        </p:nvSpPr>
        <p:spPr>
          <a:xfrm>
            <a:off x="2703450" y="460150"/>
            <a:ext cx="20616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500">
                <a:latin typeface="Oswald"/>
                <a:ea typeface="Oswald"/>
                <a:cs typeface="Oswald"/>
                <a:sym typeface="Oswald"/>
              </a:rPr>
              <a:t>AGENDA</a:t>
            </a:r>
            <a:endParaRPr sz="35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8" name="Google Shape;178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grpSp>
        <p:nvGrpSpPr>
          <p:cNvPr id="179" name="Google Shape;179;p27"/>
          <p:cNvGrpSpPr/>
          <p:nvPr/>
        </p:nvGrpSpPr>
        <p:grpSpPr>
          <a:xfrm>
            <a:off x="1775800" y="1547513"/>
            <a:ext cx="2792700" cy="2048475"/>
            <a:chOff x="4099850" y="2011275"/>
            <a:chExt cx="2792700" cy="2048475"/>
          </a:xfrm>
        </p:grpSpPr>
        <p:sp>
          <p:nvSpPr>
            <p:cNvPr id="180" name="Google Shape;180;p27"/>
            <p:cNvSpPr/>
            <p:nvPr/>
          </p:nvSpPr>
          <p:spPr>
            <a:xfrm>
              <a:off x="4501550" y="2011275"/>
              <a:ext cx="2391000" cy="39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dk1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ORDER PROCESS FLOW CHART</a:t>
              </a:r>
              <a:endPara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181" name="Google Shape;181;p27"/>
            <p:cNvSpPr/>
            <p:nvPr/>
          </p:nvSpPr>
          <p:spPr>
            <a:xfrm>
              <a:off x="4501550" y="2424994"/>
              <a:ext cx="602700" cy="39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9E9E9E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KPIs</a:t>
              </a:r>
              <a:endParaRPr>
                <a:solidFill>
                  <a:srgbClr val="9E9E9E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182" name="Google Shape;182;p27"/>
            <p:cNvSpPr/>
            <p:nvPr/>
          </p:nvSpPr>
          <p:spPr>
            <a:xfrm>
              <a:off x="4501550" y="2838713"/>
              <a:ext cx="1195200" cy="39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9E9E9E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OUR PROCESS</a:t>
              </a:r>
              <a:endParaRPr>
                <a:solidFill>
                  <a:srgbClr val="9E9E9E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183" name="Google Shape;183;p27"/>
            <p:cNvSpPr/>
            <p:nvPr/>
          </p:nvSpPr>
          <p:spPr>
            <a:xfrm>
              <a:off x="4501550" y="3252431"/>
              <a:ext cx="1195200" cy="39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9E9E9E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OUR FINDINGS</a:t>
              </a:r>
              <a:endParaRPr>
                <a:solidFill>
                  <a:srgbClr val="9E9E9E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184" name="Google Shape;184;p27"/>
            <p:cNvSpPr/>
            <p:nvPr/>
          </p:nvSpPr>
          <p:spPr>
            <a:xfrm>
              <a:off x="4501550" y="3666150"/>
              <a:ext cx="1195200" cy="39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9E9E9E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CONCLUSIONS</a:t>
              </a:r>
              <a:endParaRPr>
                <a:solidFill>
                  <a:srgbClr val="9E9E9E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185" name="Google Shape;185;p27"/>
            <p:cNvSpPr/>
            <p:nvPr/>
          </p:nvSpPr>
          <p:spPr>
            <a:xfrm>
              <a:off x="4099850" y="2011275"/>
              <a:ext cx="401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lt1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1</a:t>
              </a:r>
              <a:endParaRPr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186" name="Google Shape;186;p27"/>
            <p:cNvSpPr/>
            <p:nvPr/>
          </p:nvSpPr>
          <p:spPr>
            <a:xfrm>
              <a:off x="4099850" y="2425000"/>
              <a:ext cx="401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lt1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2</a:t>
              </a:r>
              <a:endParaRPr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187" name="Google Shape;187;p27"/>
            <p:cNvSpPr/>
            <p:nvPr/>
          </p:nvSpPr>
          <p:spPr>
            <a:xfrm>
              <a:off x="4099850" y="2858825"/>
              <a:ext cx="401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lt1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3</a:t>
              </a:r>
              <a:endParaRPr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188" name="Google Shape;188;p27"/>
            <p:cNvSpPr/>
            <p:nvPr/>
          </p:nvSpPr>
          <p:spPr>
            <a:xfrm>
              <a:off x="4099850" y="3292650"/>
              <a:ext cx="401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lt1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4</a:t>
              </a:r>
              <a:endParaRPr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189" name="Google Shape;189;p27"/>
            <p:cNvSpPr/>
            <p:nvPr/>
          </p:nvSpPr>
          <p:spPr>
            <a:xfrm>
              <a:off x="4099850" y="3666150"/>
              <a:ext cx="401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lt1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5</a:t>
              </a:r>
              <a:endParaRPr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637" name="Google Shape;63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2475"/>
            <a:ext cx="6050011" cy="30128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8" name="Google Shape;638;p54"/>
          <p:cNvGrpSpPr/>
          <p:nvPr/>
        </p:nvGrpSpPr>
        <p:grpSpPr>
          <a:xfrm>
            <a:off x="6626755" y="136827"/>
            <a:ext cx="2325729" cy="1469068"/>
            <a:chOff x="6260275" y="126700"/>
            <a:chExt cx="2615824" cy="1699327"/>
          </a:xfrm>
        </p:grpSpPr>
        <p:pic>
          <p:nvPicPr>
            <p:cNvPr id="639" name="Google Shape;639;p54"/>
            <p:cNvPicPr preferRelativeResize="0"/>
            <p:nvPr/>
          </p:nvPicPr>
          <p:blipFill rotWithShape="1">
            <a:blip r:embed="rId4">
              <a:alphaModFix/>
            </a:blip>
            <a:srcRect b="14310" l="38060" r="25444" t="0"/>
            <a:stretch/>
          </p:blipFill>
          <p:spPr>
            <a:xfrm>
              <a:off x="6260275" y="126700"/>
              <a:ext cx="2615824" cy="1699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0" name="Google Shape;640;p54"/>
            <p:cNvSpPr/>
            <p:nvPr/>
          </p:nvSpPr>
          <p:spPr>
            <a:xfrm>
              <a:off x="6707277" y="365627"/>
              <a:ext cx="2010000" cy="1460400"/>
            </a:xfrm>
            <a:prstGeom prst="rect">
              <a:avLst/>
            </a:prstGeom>
            <a:solidFill>
              <a:srgbClr val="9E9E9E">
                <a:alpha val="0"/>
              </a:srgbClr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tamaran Light"/>
                <a:ea typeface="Catamaran Light"/>
                <a:cs typeface="Catamaran Light"/>
                <a:sym typeface="Catamaran Light"/>
              </a:endParaRPr>
            </a:p>
          </p:txBody>
        </p:sp>
      </p:grpSp>
      <p:sp>
        <p:nvSpPr>
          <p:cNvPr id="641" name="Google Shape;641;p54"/>
          <p:cNvSpPr txBox="1"/>
          <p:nvPr>
            <p:ph idx="4294967295" type="ctrTitle"/>
          </p:nvPr>
        </p:nvSpPr>
        <p:spPr>
          <a:xfrm>
            <a:off x="375300" y="470163"/>
            <a:ext cx="5681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">
                <a:latin typeface="Oswald Medium"/>
                <a:ea typeface="Oswald Medium"/>
                <a:cs typeface="Oswald Medium"/>
                <a:sym typeface="Oswald Medium"/>
              </a:rPr>
              <a:t>KPI 2 - Order Loading Time</a:t>
            </a:r>
            <a:endParaRPr b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grpSp>
        <p:nvGrpSpPr>
          <p:cNvPr id="647" name="Google Shape;647;p55"/>
          <p:cNvGrpSpPr/>
          <p:nvPr/>
        </p:nvGrpSpPr>
        <p:grpSpPr>
          <a:xfrm>
            <a:off x="6626755" y="136827"/>
            <a:ext cx="2325729" cy="1469068"/>
            <a:chOff x="6260275" y="126700"/>
            <a:chExt cx="2615824" cy="1699327"/>
          </a:xfrm>
        </p:grpSpPr>
        <p:pic>
          <p:nvPicPr>
            <p:cNvPr id="648" name="Google Shape;648;p55"/>
            <p:cNvPicPr preferRelativeResize="0"/>
            <p:nvPr/>
          </p:nvPicPr>
          <p:blipFill rotWithShape="1">
            <a:blip r:embed="rId3">
              <a:alphaModFix/>
            </a:blip>
            <a:srcRect b="14310" l="38060" r="25444" t="0"/>
            <a:stretch/>
          </p:blipFill>
          <p:spPr>
            <a:xfrm>
              <a:off x="6260275" y="126700"/>
              <a:ext cx="2615824" cy="1699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9" name="Google Shape;649;p55"/>
            <p:cNvSpPr/>
            <p:nvPr/>
          </p:nvSpPr>
          <p:spPr>
            <a:xfrm>
              <a:off x="6707277" y="365627"/>
              <a:ext cx="2010000" cy="1460400"/>
            </a:xfrm>
            <a:prstGeom prst="rect">
              <a:avLst/>
            </a:prstGeom>
            <a:solidFill>
              <a:srgbClr val="9E9E9E">
                <a:alpha val="0"/>
              </a:srgbClr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tamaran Light"/>
                <a:ea typeface="Catamaran Light"/>
                <a:cs typeface="Catamaran Light"/>
                <a:sym typeface="Catamaran Light"/>
              </a:endParaRPr>
            </a:p>
          </p:txBody>
        </p:sp>
      </p:grpSp>
      <p:pic>
        <p:nvPicPr>
          <p:cNvPr id="650" name="Google Shape;65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26024"/>
            <a:ext cx="8564874" cy="305892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55"/>
          <p:cNvSpPr/>
          <p:nvPr/>
        </p:nvSpPr>
        <p:spPr>
          <a:xfrm>
            <a:off x="5385500" y="3637148"/>
            <a:ext cx="799500" cy="1150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652" name="Google Shape;652;p55"/>
          <p:cNvSpPr txBox="1"/>
          <p:nvPr>
            <p:ph idx="4294967295" type="ctrTitle"/>
          </p:nvPr>
        </p:nvSpPr>
        <p:spPr>
          <a:xfrm>
            <a:off x="375300" y="470163"/>
            <a:ext cx="5681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">
                <a:latin typeface="Oswald Medium"/>
                <a:ea typeface="Oswald Medium"/>
                <a:cs typeface="Oswald Medium"/>
                <a:sym typeface="Oswald Medium"/>
              </a:rPr>
              <a:t>KPI 2 - Order Loading Time</a:t>
            </a:r>
            <a:endParaRPr b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658" name="Google Shape;65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52200"/>
            <a:ext cx="8839201" cy="802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2875" y="2932237"/>
            <a:ext cx="5078244" cy="19836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0" name="Google Shape;660;p56"/>
          <p:cNvGrpSpPr/>
          <p:nvPr/>
        </p:nvGrpSpPr>
        <p:grpSpPr>
          <a:xfrm>
            <a:off x="6626755" y="136827"/>
            <a:ext cx="2325729" cy="1469068"/>
            <a:chOff x="6260275" y="126700"/>
            <a:chExt cx="2615824" cy="1699327"/>
          </a:xfrm>
        </p:grpSpPr>
        <p:pic>
          <p:nvPicPr>
            <p:cNvPr id="661" name="Google Shape;661;p56"/>
            <p:cNvPicPr preferRelativeResize="0"/>
            <p:nvPr/>
          </p:nvPicPr>
          <p:blipFill rotWithShape="1">
            <a:blip r:embed="rId5">
              <a:alphaModFix/>
            </a:blip>
            <a:srcRect b="14310" l="38060" r="25444" t="0"/>
            <a:stretch/>
          </p:blipFill>
          <p:spPr>
            <a:xfrm>
              <a:off x="6260275" y="126700"/>
              <a:ext cx="2615824" cy="1699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2" name="Google Shape;662;p56"/>
            <p:cNvSpPr/>
            <p:nvPr/>
          </p:nvSpPr>
          <p:spPr>
            <a:xfrm>
              <a:off x="6707277" y="365627"/>
              <a:ext cx="2010000" cy="1460400"/>
            </a:xfrm>
            <a:prstGeom prst="rect">
              <a:avLst/>
            </a:prstGeom>
            <a:solidFill>
              <a:srgbClr val="9E9E9E">
                <a:alpha val="0"/>
              </a:srgbClr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tamaran Light"/>
                <a:ea typeface="Catamaran Light"/>
                <a:cs typeface="Catamaran Light"/>
                <a:sym typeface="Catamaran Light"/>
              </a:endParaRPr>
            </a:p>
          </p:txBody>
        </p:sp>
      </p:grpSp>
      <p:sp>
        <p:nvSpPr>
          <p:cNvPr id="663" name="Google Shape;663;p56"/>
          <p:cNvSpPr txBox="1"/>
          <p:nvPr>
            <p:ph idx="4294967295" type="ctrTitle"/>
          </p:nvPr>
        </p:nvSpPr>
        <p:spPr>
          <a:xfrm>
            <a:off x="578875" y="135150"/>
            <a:ext cx="5681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KPI 2</a:t>
            </a:r>
            <a:endParaRPr/>
          </a:p>
        </p:txBody>
      </p:sp>
      <p:sp>
        <p:nvSpPr>
          <p:cNvPr id="664" name="Google Shape;664;p56"/>
          <p:cNvSpPr/>
          <p:nvPr/>
        </p:nvSpPr>
        <p:spPr>
          <a:xfrm>
            <a:off x="1264375" y="622075"/>
            <a:ext cx="1890600" cy="393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Order Loading Time</a:t>
            </a:r>
            <a:endParaRPr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grpSp>
        <p:nvGrpSpPr>
          <p:cNvPr id="670" name="Google Shape;670;p57"/>
          <p:cNvGrpSpPr/>
          <p:nvPr/>
        </p:nvGrpSpPr>
        <p:grpSpPr>
          <a:xfrm>
            <a:off x="6626755" y="136827"/>
            <a:ext cx="2325729" cy="1469068"/>
            <a:chOff x="6260275" y="126700"/>
            <a:chExt cx="2615824" cy="1699327"/>
          </a:xfrm>
        </p:grpSpPr>
        <p:pic>
          <p:nvPicPr>
            <p:cNvPr id="671" name="Google Shape;671;p57"/>
            <p:cNvPicPr preferRelativeResize="0"/>
            <p:nvPr/>
          </p:nvPicPr>
          <p:blipFill rotWithShape="1">
            <a:blip r:embed="rId3">
              <a:alphaModFix/>
            </a:blip>
            <a:srcRect b="14310" l="38060" r="25444" t="0"/>
            <a:stretch/>
          </p:blipFill>
          <p:spPr>
            <a:xfrm>
              <a:off x="6260275" y="126700"/>
              <a:ext cx="2615824" cy="1699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2" name="Google Shape;672;p57"/>
            <p:cNvSpPr/>
            <p:nvPr/>
          </p:nvSpPr>
          <p:spPr>
            <a:xfrm>
              <a:off x="6707277" y="365627"/>
              <a:ext cx="2010000" cy="1460400"/>
            </a:xfrm>
            <a:prstGeom prst="rect">
              <a:avLst/>
            </a:prstGeom>
            <a:solidFill>
              <a:srgbClr val="9E9E9E">
                <a:alpha val="0"/>
              </a:srgbClr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tamaran Light"/>
                <a:ea typeface="Catamaran Light"/>
                <a:cs typeface="Catamaran Light"/>
                <a:sym typeface="Catamaran Light"/>
              </a:endParaRPr>
            </a:p>
          </p:txBody>
        </p:sp>
      </p:grpSp>
      <p:pic>
        <p:nvPicPr>
          <p:cNvPr id="673" name="Google Shape;67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64025"/>
            <a:ext cx="6288398" cy="8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128" y="1906150"/>
            <a:ext cx="7443127" cy="2798826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57"/>
          <p:cNvSpPr/>
          <p:nvPr/>
        </p:nvSpPr>
        <p:spPr>
          <a:xfrm>
            <a:off x="138375" y="3974100"/>
            <a:ext cx="973200" cy="257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676" name="Google Shape;676;p57"/>
          <p:cNvSpPr txBox="1"/>
          <p:nvPr/>
        </p:nvSpPr>
        <p:spPr>
          <a:xfrm>
            <a:off x="4353525" y="639188"/>
            <a:ext cx="21807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Standard</a:t>
            </a:r>
            <a:r>
              <a:rPr lang="de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Processing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7" name="Google Shape;677;p57"/>
          <p:cNvSpPr txBox="1"/>
          <p:nvPr>
            <p:ph idx="4294967295" type="ctrTitle"/>
          </p:nvPr>
        </p:nvSpPr>
        <p:spPr>
          <a:xfrm>
            <a:off x="375300" y="470163"/>
            <a:ext cx="5681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">
                <a:latin typeface="Oswald Medium"/>
                <a:ea typeface="Oswald Medium"/>
                <a:cs typeface="Oswald Medium"/>
                <a:sym typeface="Oswald Medium"/>
              </a:rPr>
              <a:t>KPI 2 - Order Loading Time</a:t>
            </a:r>
            <a:endParaRPr b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075" y="1192750"/>
            <a:ext cx="6428675" cy="559017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684" name="Google Shape;684;p58"/>
          <p:cNvSpPr txBox="1"/>
          <p:nvPr/>
        </p:nvSpPr>
        <p:spPr>
          <a:xfrm>
            <a:off x="4338550" y="627350"/>
            <a:ext cx="21807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Express Processing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685" name="Google Shape;685;p58"/>
          <p:cNvGrpSpPr/>
          <p:nvPr/>
        </p:nvGrpSpPr>
        <p:grpSpPr>
          <a:xfrm>
            <a:off x="6626755" y="136827"/>
            <a:ext cx="2325729" cy="1469068"/>
            <a:chOff x="6260275" y="126700"/>
            <a:chExt cx="2615824" cy="1699327"/>
          </a:xfrm>
        </p:grpSpPr>
        <p:pic>
          <p:nvPicPr>
            <p:cNvPr id="686" name="Google Shape;686;p58"/>
            <p:cNvPicPr preferRelativeResize="0"/>
            <p:nvPr/>
          </p:nvPicPr>
          <p:blipFill rotWithShape="1">
            <a:blip r:embed="rId4">
              <a:alphaModFix/>
            </a:blip>
            <a:srcRect b="14310" l="38060" r="25444" t="0"/>
            <a:stretch/>
          </p:blipFill>
          <p:spPr>
            <a:xfrm>
              <a:off x="6260275" y="126700"/>
              <a:ext cx="2615824" cy="1699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7" name="Google Shape;687;p58"/>
            <p:cNvSpPr/>
            <p:nvPr/>
          </p:nvSpPr>
          <p:spPr>
            <a:xfrm>
              <a:off x="6707277" y="365627"/>
              <a:ext cx="2010000" cy="1460400"/>
            </a:xfrm>
            <a:prstGeom prst="rect">
              <a:avLst/>
            </a:prstGeom>
            <a:solidFill>
              <a:srgbClr val="9E9E9E">
                <a:alpha val="0"/>
              </a:srgbClr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tamaran Light"/>
                <a:ea typeface="Catamaran Light"/>
                <a:cs typeface="Catamaran Light"/>
                <a:sym typeface="Catamaran Light"/>
              </a:endParaRPr>
            </a:p>
          </p:txBody>
        </p:sp>
      </p:grpSp>
      <p:pic>
        <p:nvPicPr>
          <p:cNvPr id="688" name="Google Shape;688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075" y="1867100"/>
            <a:ext cx="7211750" cy="2929225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58"/>
          <p:cNvSpPr/>
          <p:nvPr/>
        </p:nvSpPr>
        <p:spPr>
          <a:xfrm>
            <a:off x="214575" y="3974100"/>
            <a:ext cx="1082700" cy="257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690" name="Google Shape;690;p58"/>
          <p:cNvSpPr txBox="1"/>
          <p:nvPr>
            <p:ph idx="4294967295" type="ctrTitle"/>
          </p:nvPr>
        </p:nvSpPr>
        <p:spPr>
          <a:xfrm>
            <a:off x="375300" y="470163"/>
            <a:ext cx="5681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">
                <a:latin typeface="Oswald Medium"/>
                <a:ea typeface="Oswald Medium"/>
                <a:cs typeface="Oswald Medium"/>
                <a:sym typeface="Oswald Medium"/>
              </a:rPr>
              <a:t>KPI 2 - Order Loading Time</a:t>
            </a:r>
            <a:endParaRPr b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grpSp>
        <p:nvGrpSpPr>
          <p:cNvPr id="696" name="Google Shape;696;p59"/>
          <p:cNvGrpSpPr/>
          <p:nvPr/>
        </p:nvGrpSpPr>
        <p:grpSpPr>
          <a:xfrm>
            <a:off x="6260273" y="88652"/>
            <a:ext cx="2815362" cy="1546000"/>
            <a:chOff x="5198325" y="1478700"/>
            <a:chExt cx="3794800" cy="2294450"/>
          </a:xfrm>
        </p:grpSpPr>
        <p:pic>
          <p:nvPicPr>
            <p:cNvPr id="697" name="Google Shape;697;p59"/>
            <p:cNvPicPr preferRelativeResize="0"/>
            <p:nvPr/>
          </p:nvPicPr>
          <p:blipFill rotWithShape="1">
            <a:blip r:embed="rId3">
              <a:alphaModFix/>
            </a:blip>
            <a:srcRect b="16443" l="57103" r="0" t="0"/>
            <a:stretch/>
          </p:blipFill>
          <p:spPr>
            <a:xfrm>
              <a:off x="5198325" y="1478700"/>
              <a:ext cx="3794800" cy="2294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8" name="Google Shape;698;p59"/>
            <p:cNvSpPr/>
            <p:nvPr/>
          </p:nvSpPr>
          <p:spPr>
            <a:xfrm>
              <a:off x="5337700" y="1816850"/>
              <a:ext cx="3654000" cy="1956300"/>
            </a:xfrm>
            <a:prstGeom prst="rect">
              <a:avLst/>
            </a:prstGeom>
            <a:solidFill>
              <a:srgbClr val="9E9E9E">
                <a:alpha val="0"/>
              </a:srgbClr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tamaran Light"/>
                <a:ea typeface="Catamaran Light"/>
                <a:cs typeface="Catamaran Light"/>
                <a:sym typeface="Catamaran Light"/>
              </a:endParaRPr>
            </a:p>
          </p:txBody>
        </p:sp>
      </p:grpSp>
      <p:pic>
        <p:nvPicPr>
          <p:cNvPr id="699" name="Google Shape;699;p59"/>
          <p:cNvPicPr preferRelativeResize="0"/>
          <p:nvPr/>
        </p:nvPicPr>
        <p:blipFill rotWithShape="1">
          <a:blip r:embed="rId4">
            <a:alphaModFix/>
          </a:blip>
          <a:srcRect b="0" l="0" r="4361" t="0"/>
          <a:stretch/>
        </p:blipFill>
        <p:spPr>
          <a:xfrm>
            <a:off x="268495" y="1074925"/>
            <a:ext cx="5465256" cy="60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59"/>
          <p:cNvPicPr preferRelativeResize="0"/>
          <p:nvPr/>
        </p:nvPicPr>
        <p:blipFill rotWithShape="1">
          <a:blip r:embed="rId5">
            <a:alphaModFix/>
          </a:blip>
          <a:srcRect b="38721" l="648" r="2508" t="0"/>
          <a:stretch/>
        </p:blipFill>
        <p:spPr>
          <a:xfrm>
            <a:off x="248975" y="1676975"/>
            <a:ext cx="8560026" cy="23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275" y="1908025"/>
            <a:ext cx="7868298" cy="3165275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59"/>
          <p:cNvSpPr/>
          <p:nvPr/>
        </p:nvSpPr>
        <p:spPr>
          <a:xfrm>
            <a:off x="137900" y="4291550"/>
            <a:ext cx="1192200" cy="257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703" name="Google Shape;703;p59"/>
          <p:cNvSpPr txBox="1"/>
          <p:nvPr>
            <p:ph idx="4294967295" type="ctrTitle"/>
          </p:nvPr>
        </p:nvSpPr>
        <p:spPr>
          <a:xfrm>
            <a:off x="375300" y="470163"/>
            <a:ext cx="5681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">
                <a:latin typeface="Oswald Medium"/>
                <a:ea typeface="Oswald Medium"/>
                <a:cs typeface="Oswald Medium"/>
                <a:sym typeface="Oswald Medium"/>
              </a:rPr>
              <a:t>KPI 3 - Order Delivery Time</a:t>
            </a:r>
            <a:endParaRPr b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grpSp>
        <p:nvGrpSpPr>
          <p:cNvPr id="709" name="Google Shape;709;p60"/>
          <p:cNvGrpSpPr/>
          <p:nvPr/>
        </p:nvGrpSpPr>
        <p:grpSpPr>
          <a:xfrm>
            <a:off x="4642184" y="107202"/>
            <a:ext cx="4503952" cy="1199359"/>
            <a:chOff x="1602325" y="1478700"/>
            <a:chExt cx="7390798" cy="2318050"/>
          </a:xfrm>
        </p:grpSpPr>
        <p:pic>
          <p:nvPicPr>
            <p:cNvPr id="710" name="Google Shape;710;p60"/>
            <p:cNvPicPr preferRelativeResize="0"/>
            <p:nvPr/>
          </p:nvPicPr>
          <p:blipFill rotWithShape="1">
            <a:blip r:embed="rId3">
              <a:alphaModFix/>
            </a:blip>
            <a:srcRect b="15583" l="15832" r="0" t="0"/>
            <a:stretch/>
          </p:blipFill>
          <p:spPr>
            <a:xfrm>
              <a:off x="1602325" y="1478700"/>
              <a:ext cx="7390798" cy="2318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1" name="Google Shape;711;p60"/>
            <p:cNvSpPr/>
            <p:nvPr/>
          </p:nvSpPr>
          <p:spPr>
            <a:xfrm>
              <a:off x="1694795" y="1699641"/>
              <a:ext cx="7296900" cy="2031300"/>
            </a:xfrm>
            <a:prstGeom prst="rect">
              <a:avLst/>
            </a:prstGeom>
            <a:solidFill>
              <a:srgbClr val="9E9E9E">
                <a:alpha val="0"/>
              </a:srgbClr>
            </a:solidFill>
            <a:ln cap="flat" cmpd="sng" w="19050">
              <a:solidFill>
                <a:srgbClr val="C737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tamaran Light"/>
                <a:ea typeface="Catamaran Light"/>
                <a:cs typeface="Catamaran Light"/>
                <a:sym typeface="Catamaran Light"/>
              </a:endParaRPr>
            </a:p>
          </p:txBody>
        </p:sp>
      </p:grpSp>
      <p:pic>
        <p:nvPicPr>
          <p:cNvPr id="712" name="Google Shape;71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136" y="1032501"/>
            <a:ext cx="4420726" cy="5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458800"/>
            <a:ext cx="5804921" cy="5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1385" y="1870971"/>
            <a:ext cx="6669199" cy="19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21375" y="2145100"/>
            <a:ext cx="8121776" cy="255945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60"/>
          <p:cNvSpPr/>
          <p:nvPr/>
        </p:nvSpPr>
        <p:spPr>
          <a:xfrm>
            <a:off x="-14500" y="4520150"/>
            <a:ext cx="1275300" cy="242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717" name="Google Shape;717;p60"/>
          <p:cNvSpPr txBox="1"/>
          <p:nvPr>
            <p:ph idx="4294967295" type="ctrTitle"/>
          </p:nvPr>
        </p:nvSpPr>
        <p:spPr>
          <a:xfrm>
            <a:off x="375300" y="470163"/>
            <a:ext cx="5681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">
                <a:latin typeface="Oswald Medium"/>
                <a:ea typeface="Oswald Medium"/>
                <a:cs typeface="Oswald Medium"/>
                <a:sym typeface="Oswald Medium"/>
              </a:rPr>
              <a:t>KPI 4 - Order Processing Time</a:t>
            </a:r>
            <a:endParaRPr b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61"/>
          <p:cNvSpPr/>
          <p:nvPr/>
        </p:nvSpPr>
        <p:spPr>
          <a:xfrm flipH="1" rot="-5400000">
            <a:off x="-1554750" y="1466700"/>
            <a:ext cx="5140800" cy="221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61"/>
          <p:cNvSpPr txBox="1"/>
          <p:nvPr>
            <p:ph idx="9" type="ctrTitle"/>
          </p:nvPr>
        </p:nvSpPr>
        <p:spPr>
          <a:xfrm>
            <a:off x="2703450" y="460150"/>
            <a:ext cx="20616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500">
                <a:latin typeface="Oswald"/>
                <a:ea typeface="Oswald"/>
                <a:cs typeface="Oswald"/>
                <a:sym typeface="Oswald"/>
              </a:rPr>
              <a:t>AGENDA</a:t>
            </a:r>
            <a:endParaRPr sz="35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24" name="Google Shape;724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grpSp>
        <p:nvGrpSpPr>
          <p:cNvPr id="725" name="Google Shape;725;p61"/>
          <p:cNvGrpSpPr/>
          <p:nvPr/>
        </p:nvGrpSpPr>
        <p:grpSpPr>
          <a:xfrm>
            <a:off x="1775800" y="1547513"/>
            <a:ext cx="2792700" cy="2048475"/>
            <a:chOff x="4099850" y="2011275"/>
            <a:chExt cx="2792700" cy="2048475"/>
          </a:xfrm>
        </p:grpSpPr>
        <p:sp>
          <p:nvSpPr>
            <p:cNvPr id="726" name="Google Shape;726;p61"/>
            <p:cNvSpPr/>
            <p:nvPr/>
          </p:nvSpPr>
          <p:spPr>
            <a:xfrm>
              <a:off x="4501550" y="2011275"/>
              <a:ext cx="2391000" cy="39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9E9E9E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ORDER PROCESS FLOW CHART</a:t>
              </a:r>
              <a:endParaRPr>
                <a:solidFill>
                  <a:srgbClr val="9E9E9E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727" name="Google Shape;727;p61"/>
            <p:cNvSpPr/>
            <p:nvPr/>
          </p:nvSpPr>
          <p:spPr>
            <a:xfrm>
              <a:off x="4501550" y="2424994"/>
              <a:ext cx="602700" cy="39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9E9E9E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KPIs</a:t>
              </a:r>
              <a:endParaRPr>
                <a:solidFill>
                  <a:srgbClr val="9E9E9E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728" name="Google Shape;728;p61"/>
            <p:cNvSpPr/>
            <p:nvPr/>
          </p:nvSpPr>
          <p:spPr>
            <a:xfrm>
              <a:off x="4501550" y="2838713"/>
              <a:ext cx="1195200" cy="39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9E9E9E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OUR PROCESS</a:t>
              </a:r>
              <a:endParaRPr>
                <a:solidFill>
                  <a:srgbClr val="9E9E9E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729" name="Google Shape;729;p61"/>
            <p:cNvSpPr/>
            <p:nvPr/>
          </p:nvSpPr>
          <p:spPr>
            <a:xfrm>
              <a:off x="4501550" y="3252431"/>
              <a:ext cx="1195200" cy="39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dk1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OUR FINDINGS</a:t>
              </a:r>
              <a:endPara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730" name="Google Shape;730;p61"/>
            <p:cNvSpPr/>
            <p:nvPr/>
          </p:nvSpPr>
          <p:spPr>
            <a:xfrm>
              <a:off x="4501550" y="3666150"/>
              <a:ext cx="1195200" cy="39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9E9E9E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CONCLUSIONS</a:t>
              </a:r>
              <a:endParaRPr>
                <a:solidFill>
                  <a:srgbClr val="9E9E9E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731" name="Google Shape;731;p61"/>
            <p:cNvSpPr/>
            <p:nvPr/>
          </p:nvSpPr>
          <p:spPr>
            <a:xfrm>
              <a:off x="4099850" y="2011275"/>
              <a:ext cx="401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lt1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1</a:t>
              </a:r>
              <a:endParaRPr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732" name="Google Shape;732;p61"/>
            <p:cNvSpPr/>
            <p:nvPr/>
          </p:nvSpPr>
          <p:spPr>
            <a:xfrm>
              <a:off x="4099850" y="2425000"/>
              <a:ext cx="401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lt1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2</a:t>
              </a:r>
              <a:endParaRPr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733" name="Google Shape;733;p61"/>
            <p:cNvSpPr/>
            <p:nvPr/>
          </p:nvSpPr>
          <p:spPr>
            <a:xfrm>
              <a:off x="4099850" y="2858825"/>
              <a:ext cx="401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lt1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3</a:t>
              </a:r>
              <a:endParaRPr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734" name="Google Shape;734;p61"/>
            <p:cNvSpPr/>
            <p:nvPr/>
          </p:nvSpPr>
          <p:spPr>
            <a:xfrm>
              <a:off x="4099850" y="3292650"/>
              <a:ext cx="401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lt1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4</a:t>
              </a:r>
              <a:endParaRPr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735" name="Google Shape;735;p61"/>
            <p:cNvSpPr/>
            <p:nvPr/>
          </p:nvSpPr>
          <p:spPr>
            <a:xfrm>
              <a:off x="4099850" y="3666150"/>
              <a:ext cx="401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lt1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5</a:t>
              </a:r>
              <a:endParaRPr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741" name="Google Shape;74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8875" y="135150"/>
            <a:ext cx="1988224" cy="82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68075"/>
            <a:ext cx="6767119" cy="3823026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62"/>
          <p:cNvSpPr txBox="1"/>
          <p:nvPr/>
        </p:nvSpPr>
        <p:spPr>
          <a:xfrm>
            <a:off x="6919525" y="2301900"/>
            <a:ext cx="21075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Average </a:t>
            </a:r>
            <a:r>
              <a:rPr b="1"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Preparation</a:t>
            </a:r>
            <a:r>
              <a:rPr b="1"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Time </a:t>
            </a: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b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4,5 Days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4" name="Google Shape;744;p62"/>
          <p:cNvSpPr txBox="1"/>
          <p:nvPr>
            <p:ph idx="4294967295" type="ctrTitle"/>
          </p:nvPr>
        </p:nvSpPr>
        <p:spPr>
          <a:xfrm>
            <a:off x="813875" y="393288"/>
            <a:ext cx="5681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">
                <a:latin typeface="Oswald Medium"/>
                <a:ea typeface="Oswald Medium"/>
                <a:cs typeface="Oswald Medium"/>
                <a:sym typeface="Oswald Medium"/>
              </a:rPr>
              <a:t>KPI 1 - Order Fulfillment Time</a:t>
            </a:r>
            <a:endParaRPr b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750" name="Google Shape;75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8075"/>
            <a:ext cx="6423071" cy="3628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8875" y="135150"/>
            <a:ext cx="1988224" cy="821301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63"/>
          <p:cNvSpPr txBox="1"/>
          <p:nvPr/>
        </p:nvSpPr>
        <p:spPr>
          <a:xfrm>
            <a:off x="6773550" y="1707150"/>
            <a:ext cx="1321800" cy="13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Preparation Time: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69%	 late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20%	 on time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11% 	 early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3" name="Google Shape;753;p63"/>
          <p:cNvSpPr txBox="1"/>
          <p:nvPr>
            <p:ph idx="4294967295" type="ctrTitle"/>
          </p:nvPr>
        </p:nvSpPr>
        <p:spPr>
          <a:xfrm>
            <a:off x="769500" y="417788"/>
            <a:ext cx="5681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">
                <a:latin typeface="Oswald Medium"/>
                <a:ea typeface="Oswald Medium"/>
                <a:cs typeface="Oswald Medium"/>
                <a:sym typeface="Oswald Medium"/>
              </a:rPr>
              <a:t>KPI 1 - Order Fulfillment Time</a:t>
            </a:r>
            <a:endParaRPr b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95" name="Google Shape;195;p28"/>
          <p:cNvSpPr txBox="1"/>
          <p:nvPr>
            <p:ph idx="4294967295" type="ctrTitle"/>
          </p:nvPr>
        </p:nvSpPr>
        <p:spPr>
          <a:xfrm>
            <a:off x="992625" y="352675"/>
            <a:ext cx="47373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ORDER PROCESS FLOW CHART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6" name="Google Shape;196;p28"/>
          <p:cNvSpPr/>
          <p:nvPr/>
        </p:nvSpPr>
        <p:spPr>
          <a:xfrm flipH="1">
            <a:off x="375525" y="318475"/>
            <a:ext cx="617100" cy="63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chemeClr val="lt1"/>
                </a:solidFill>
              </a:rPr>
              <a:t>1</a:t>
            </a: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197" name="Google Shape;1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50" y="1478700"/>
            <a:ext cx="8846567" cy="2745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759" name="Google Shape;75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7550" y="147875"/>
            <a:ext cx="2159002" cy="13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68075"/>
            <a:ext cx="6532751" cy="3690622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64"/>
          <p:cNvSpPr txBox="1"/>
          <p:nvPr>
            <p:ph idx="4294967295" type="ctrTitle"/>
          </p:nvPr>
        </p:nvSpPr>
        <p:spPr>
          <a:xfrm>
            <a:off x="769500" y="382063"/>
            <a:ext cx="5681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">
                <a:latin typeface="Oswald Medium"/>
                <a:ea typeface="Oswald Medium"/>
                <a:cs typeface="Oswald Medium"/>
                <a:sym typeface="Oswald Medium"/>
              </a:rPr>
              <a:t>KPI 2 - Order Loading Time</a:t>
            </a:r>
            <a:endParaRPr b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767" name="Google Shape;76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8075"/>
            <a:ext cx="6244874" cy="3527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6525" y="135150"/>
            <a:ext cx="2699274" cy="1141401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65"/>
          <p:cNvSpPr txBox="1"/>
          <p:nvPr>
            <p:ph idx="4294967295" type="ctrTitle"/>
          </p:nvPr>
        </p:nvSpPr>
        <p:spPr>
          <a:xfrm>
            <a:off x="769500" y="398913"/>
            <a:ext cx="5681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">
                <a:latin typeface="Oswald Medium"/>
                <a:ea typeface="Oswald Medium"/>
                <a:cs typeface="Oswald Medium"/>
                <a:sym typeface="Oswald Medium"/>
              </a:rPr>
              <a:t>KPI 3 - Order Delivery Time</a:t>
            </a:r>
            <a:endParaRPr b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775" name="Google Shape;77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8075"/>
            <a:ext cx="6244874" cy="3527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6747" y="78424"/>
            <a:ext cx="3594501" cy="937250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66"/>
          <p:cNvSpPr txBox="1"/>
          <p:nvPr>
            <p:ph idx="4294967295" type="ctrTitle"/>
          </p:nvPr>
        </p:nvSpPr>
        <p:spPr>
          <a:xfrm>
            <a:off x="769500" y="426113"/>
            <a:ext cx="5681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">
                <a:latin typeface="Oswald Medium"/>
                <a:ea typeface="Oswald Medium"/>
                <a:cs typeface="Oswald Medium"/>
                <a:sym typeface="Oswald Medium"/>
              </a:rPr>
              <a:t>KPI 4 - Order Processing Time</a:t>
            </a:r>
            <a:endParaRPr b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67"/>
          <p:cNvSpPr/>
          <p:nvPr/>
        </p:nvSpPr>
        <p:spPr>
          <a:xfrm flipH="1" rot="-5400000">
            <a:off x="-1554750" y="1466700"/>
            <a:ext cx="5140800" cy="221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67"/>
          <p:cNvSpPr txBox="1"/>
          <p:nvPr>
            <p:ph idx="9" type="ctrTitle"/>
          </p:nvPr>
        </p:nvSpPr>
        <p:spPr>
          <a:xfrm>
            <a:off x="2703450" y="460150"/>
            <a:ext cx="20616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500">
                <a:latin typeface="Oswald"/>
                <a:ea typeface="Oswald"/>
                <a:cs typeface="Oswald"/>
                <a:sym typeface="Oswald"/>
              </a:rPr>
              <a:t>AGENDA</a:t>
            </a:r>
            <a:endParaRPr sz="35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84" name="Google Shape;784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grpSp>
        <p:nvGrpSpPr>
          <p:cNvPr id="785" name="Google Shape;785;p67"/>
          <p:cNvGrpSpPr/>
          <p:nvPr/>
        </p:nvGrpSpPr>
        <p:grpSpPr>
          <a:xfrm>
            <a:off x="1775800" y="1547513"/>
            <a:ext cx="2792700" cy="2048475"/>
            <a:chOff x="4099850" y="2011275"/>
            <a:chExt cx="2792700" cy="2048475"/>
          </a:xfrm>
        </p:grpSpPr>
        <p:sp>
          <p:nvSpPr>
            <p:cNvPr id="786" name="Google Shape;786;p67"/>
            <p:cNvSpPr/>
            <p:nvPr/>
          </p:nvSpPr>
          <p:spPr>
            <a:xfrm>
              <a:off x="4501550" y="2011275"/>
              <a:ext cx="2391000" cy="39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9E9E9E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ORDER PROCESS FLOW CHART</a:t>
              </a:r>
              <a:endParaRPr>
                <a:solidFill>
                  <a:srgbClr val="9E9E9E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787" name="Google Shape;787;p67"/>
            <p:cNvSpPr/>
            <p:nvPr/>
          </p:nvSpPr>
          <p:spPr>
            <a:xfrm>
              <a:off x="4501550" y="2424994"/>
              <a:ext cx="602700" cy="39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9E9E9E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KPIs</a:t>
              </a:r>
              <a:endParaRPr>
                <a:solidFill>
                  <a:srgbClr val="9E9E9E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788" name="Google Shape;788;p67"/>
            <p:cNvSpPr/>
            <p:nvPr/>
          </p:nvSpPr>
          <p:spPr>
            <a:xfrm>
              <a:off x="4501550" y="2838713"/>
              <a:ext cx="1195200" cy="39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9E9E9E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OUR PROCESS</a:t>
              </a:r>
              <a:endParaRPr>
                <a:solidFill>
                  <a:srgbClr val="9E9E9E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789" name="Google Shape;789;p67"/>
            <p:cNvSpPr/>
            <p:nvPr/>
          </p:nvSpPr>
          <p:spPr>
            <a:xfrm>
              <a:off x="4501550" y="3252431"/>
              <a:ext cx="1195200" cy="39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9E9E9E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OUR FINDINGS</a:t>
              </a:r>
              <a:endParaRPr>
                <a:solidFill>
                  <a:srgbClr val="9E9E9E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790" name="Google Shape;790;p67"/>
            <p:cNvSpPr/>
            <p:nvPr/>
          </p:nvSpPr>
          <p:spPr>
            <a:xfrm>
              <a:off x="4501550" y="3666150"/>
              <a:ext cx="1195200" cy="39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dk1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CONCLUSIONS</a:t>
              </a:r>
              <a:endPara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791" name="Google Shape;791;p67"/>
            <p:cNvSpPr/>
            <p:nvPr/>
          </p:nvSpPr>
          <p:spPr>
            <a:xfrm>
              <a:off x="4099850" y="2011275"/>
              <a:ext cx="401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lt1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1</a:t>
              </a:r>
              <a:endParaRPr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792" name="Google Shape;792;p67"/>
            <p:cNvSpPr/>
            <p:nvPr/>
          </p:nvSpPr>
          <p:spPr>
            <a:xfrm>
              <a:off x="4099850" y="2425000"/>
              <a:ext cx="401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lt1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2</a:t>
              </a:r>
              <a:endParaRPr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793" name="Google Shape;793;p67"/>
            <p:cNvSpPr/>
            <p:nvPr/>
          </p:nvSpPr>
          <p:spPr>
            <a:xfrm>
              <a:off x="4099850" y="2858825"/>
              <a:ext cx="401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lt1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3</a:t>
              </a:r>
              <a:endParaRPr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794" name="Google Shape;794;p67"/>
            <p:cNvSpPr/>
            <p:nvPr/>
          </p:nvSpPr>
          <p:spPr>
            <a:xfrm>
              <a:off x="4099850" y="3292650"/>
              <a:ext cx="401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lt1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4</a:t>
              </a:r>
              <a:endParaRPr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795" name="Google Shape;795;p67"/>
            <p:cNvSpPr/>
            <p:nvPr/>
          </p:nvSpPr>
          <p:spPr>
            <a:xfrm>
              <a:off x="4099850" y="3666150"/>
              <a:ext cx="401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lt1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5</a:t>
              </a:r>
              <a:endParaRPr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801" name="Google Shape;801;p68"/>
          <p:cNvSpPr txBox="1"/>
          <p:nvPr/>
        </p:nvSpPr>
        <p:spPr>
          <a:xfrm>
            <a:off x="583050" y="1524750"/>
            <a:ext cx="7977900" cy="3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de" sz="1800"/>
              <a:t>preparation of orders</a:t>
            </a:r>
            <a:r>
              <a:rPr lang="de" sz="1800"/>
              <a:t> in </a:t>
            </a:r>
            <a:r>
              <a:rPr b="1" lang="de" sz="1800"/>
              <a:t>warehouse</a:t>
            </a:r>
            <a:r>
              <a:rPr lang="de" sz="1800"/>
              <a:t> much longer than 2 days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" sz="1800"/>
              <a:t>only 20% of orders are prepared in 2 days, 69% are late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" sz="1800"/>
              <a:t>↘ decrease preparation time in warehouse</a:t>
            </a:r>
            <a:endParaRPr sz="1800">
              <a:solidFill>
                <a:srgbClr val="9E9E9E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de" sz="1800"/>
              <a:t>express </a:t>
            </a:r>
            <a:r>
              <a:rPr lang="de" sz="1800"/>
              <a:t>in</a:t>
            </a:r>
            <a:r>
              <a:rPr b="1" lang="de" sz="1800"/>
              <a:t> order loading process </a:t>
            </a:r>
            <a:r>
              <a:rPr lang="de" sz="1800"/>
              <a:t>takes desired time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" sz="1800"/>
              <a:t>↘ decrease loading time for standard to express time</a:t>
            </a:r>
            <a:endParaRPr sz="1800">
              <a:solidFill>
                <a:srgbClr val="9E9E9E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de" sz="1800"/>
              <a:t>difference in </a:t>
            </a:r>
            <a:r>
              <a:rPr b="1" lang="de" sz="1800"/>
              <a:t>delivery time</a:t>
            </a:r>
            <a:r>
              <a:rPr lang="de" sz="1800"/>
              <a:t>: average 4 days instead of 3 days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" sz="1800"/>
              <a:t>↺ no accurate data - get real data from delivery company</a:t>
            </a:r>
            <a:endParaRPr sz="1900">
              <a:solidFill>
                <a:schemeClr val="dk1"/>
              </a:solidFill>
              <a:highlight>
                <a:srgbClr val="FFFF00"/>
              </a:highlight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802" name="Google Shape;802;p68"/>
          <p:cNvSpPr txBox="1"/>
          <p:nvPr>
            <p:ph idx="4294967295" type="ctrTitle"/>
          </p:nvPr>
        </p:nvSpPr>
        <p:spPr>
          <a:xfrm>
            <a:off x="992625" y="352675"/>
            <a:ext cx="29853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CONCLUSIONS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03" name="Google Shape;803;p68"/>
          <p:cNvSpPr/>
          <p:nvPr/>
        </p:nvSpPr>
        <p:spPr>
          <a:xfrm flipH="1">
            <a:off x="375525" y="318475"/>
            <a:ext cx="617100" cy="63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5</a:t>
            </a:r>
            <a:endParaRPr b="1" sz="2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809" name="Google Shape;809;p69"/>
          <p:cNvSpPr txBox="1"/>
          <p:nvPr/>
        </p:nvSpPr>
        <p:spPr>
          <a:xfrm>
            <a:off x="583050" y="991350"/>
            <a:ext cx="7973700" cy="31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de" sz="1800"/>
              <a:t>overall process: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e" sz="1800"/>
              <a:t>↭ no consistency for preparation time for orders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" sz="1800"/>
              <a:t>↘ same time period for every weekday</a:t>
            </a:r>
            <a:endParaRPr sz="1800"/>
          </a:p>
        </p:txBody>
      </p:sp>
      <p:pic>
        <p:nvPicPr>
          <p:cNvPr id="810" name="Google Shape;81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6900" y="2353975"/>
            <a:ext cx="4701901" cy="2656301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69"/>
          <p:cNvSpPr txBox="1"/>
          <p:nvPr>
            <p:ph idx="4294967295" type="ctrTitle"/>
          </p:nvPr>
        </p:nvSpPr>
        <p:spPr>
          <a:xfrm>
            <a:off x="992625" y="352675"/>
            <a:ext cx="29853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CONCLUSIONS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2" name="Google Shape;812;p69"/>
          <p:cNvSpPr/>
          <p:nvPr/>
        </p:nvSpPr>
        <p:spPr>
          <a:xfrm flipH="1">
            <a:off x="375525" y="318475"/>
            <a:ext cx="617100" cy="63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5</a:t>
            </a:r>
            <a:endParaRPr b="1" sz="2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818" name="Google Shape;818;p70"/>
          <p:cNvSpPr txBox="1"/>
          <p:nvPr/>
        </p:nvSpPr>
        <p:spPr>
          <a:xfrm>
            <a:off x="583050" y="1448550"/>
            <a:ext cx="7973700" cy="31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de" sz="1800"/>
              <a:t>overall process: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e" sz="1800"/>
              <a:t>↭ no consistency for preparation time for orders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" sz="1800"/>
              <a:t>↘ same time period for every weekday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sz="1800">
                <a:highlight>
                  <a:schemeClr val="lt1"/>
                </a:highlight>
              </a:rPr>
              <a:t>in summary express delivery is faster than standard, though no difference in loading time (as assumed)</a:t>
            </a:r>
            <a:endParaRPr sz="1800">
              <a:highlight>
                <a:schemeClr val="lt1"/>
              </a:highlight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" sz="1800">
                <a:highlight>
                  <a:schemeClr val="lt1"/>
                </a:highlight>
              </a:rPr>
              <a:t>→ apparently faster in warehouse</a:t>
            </a:r>
            <a:endParaRPr sz="1800">
              <a:highlight>
                <a:schemeClr val="lt1"/>
              </a:highlight>
            </a:endParaRPr>
          </a:p>
        </p:txBody>
      </p:sp>
      <p:sp>
        <p:nvSpPr>
          <p:cNvPr id="819" name="Google Shape;819;p70"/>
          <p:cNvSpPr/>
          <p:nvPr/>
        </p:nvSpPr>
        <p:spPr>
          <a:xfrm flipH="1">
            <a:off x="375525" y="318475"/>
            <a:ext cx="617100" cy="63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chemeClr val="lt1"/>
                </a:solidFill>
              </a:rPr>
              <a:t>4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820" name="Google Shape;820;p70"/>
          <p:cNvSpPr txBox="1"/>
          <p:nvPr>
            <p:ph idx="4294967295" type="ctrTitle"/>
          </p:nvPr>
        </p:nvSpPr>
        <p:spPr>
          <a:xfrm>
            <a:off x="992625" y="352675"/>
            <a:ext cx="29853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CONCLUSIONS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21" name="Google Shape;821;p70"/>
          <p:cNvSpPr/>
          <p:nvPr/>
        </p:nvSpPr>
        <p:spPr>
          <a:xfrm flipH="1">
            <a:off x="375525" y="318475"/>
            <a:ext cx="617100" cy="63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5</a:t>
            </a:r>
            <a:endParaRPr b="1" sz="2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827" name="Google Shape;827;p71"/>
          <p:cNvSpPr txBox="1"/>
          <p:nvPr/>
        </p:nvSpPr>
        <p:spPr>
          <a:xfrm>
            <a:off x="585150" y="1134550"/>
            <a:ext cx="7973700" cy="27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e" sz="1800"/>
              <a:t>check efficiency of workflow (warehouse and loading)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sz="1800"/>
              <a:t>increase the amount of measurements in warehouse process</a:t>
            </a:r>
            <a:endParaRPr sz="1800"/>
          </a:p>
        </p:txBody>
      </p:sp>
      <p:pic>
        <p:nvPicPr>
          <p:cNvPr id="828" name="Google Shape;82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713" y="2003950"/>
            <a:ext cx="8846567" cy="2745912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71"/>
          <p:cNvSpPr/>
          <p:nvPr/>
        </p:nvSpPr>
        <p:spPr>
          <a:xfrm>
            <a:off x="2903800" y="3054750"/>
            <a:ext cx="989700" cy="480000"/>
          </a:xfrm>
          <a:prstGeom prst="roundRect">
            <a:avLst>
              <a:gd fmla="val 16667" name="adj"/>
            </a:avLst>
          </a:prstGeom>
          <a:noFill/>
          <a:ln cap="flat" cmpd="sng" w="114300">
            <a:solidFill>
              <a:srgbClr val="FFC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830" name="Google Shape;830;p71"/>
          <p:cNvSpPr/>
          <p:nvPr/>
        </p:nvSpPr>
        <p:spPr>
          <a:xfrm>
            <a:off x="4136975" y="3054750"/>
            <a:ext cx="2308800" cy="480000"/>
          </a:xfrm>
          <a:prstGeom prst="roundRect">
            <a:avLst>
              <a:gd fmla="val 16667" name="adj"/>
            </a:avLst>
          </a:prstGeom>
          <a:noFill/>
          <a:ln cap="flat" cmpd="sng" w="114300">
            <a:solidFill>
              <a:srgbClr val="FFC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831" name="Google Shape;831;p71"/>
          <p:cNvSpPr txBox="1"/>
          <p:nvPr>
            <p:ph idx="4294967295" type="ctrTitle"/>
          </p:nvPr>
        </p:nvSpPr>
        <p:spPr>
          <a:xfrm>
            <a:off x="992625" y="352675"/>
            <a:ext cx="38304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OVERALL </a:t>
            </a:r>
            <a:r>
              <a:rPr lang="de">
                <a:latin typeface="Oswald"/>
                <a:ea typeface="Oswald"/>
                <a:cs typeface="Oswald"/>
                <a:sym typeface="Oswald"/>
              </a:rPr>
              <a:t>CONCLUSIONS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32" name="Google Shape;832;p71"/>
          <p:cNvSpPr/>
          <p:nvPr/>
        </p:nvSpPr>
        <p:spPr>
          <a:xfrm flipH="1">
            <a:off x="375525" y="318475"/>
            <a:ext cx="617100" cy="63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5</a:t>
            </a:r>
            <a:endParaRPr b="1" sz="2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838" name="Google Shape;838;p72"/>
          <p:cNvSpPr txBox="1"/>
          <p:nvPr/>
        </p:nvSpPr>
        <p:spPr>
          <a:xfrm>
            <a:off x="585150" y="1134550"/>
            <a:ext cx="7973700" cy="27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e" sz="1800"/>
              <a:t>check efficiency of workflow (warehouse and loading)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sz="1800"/>
              <a:t>increase the amount of measurements in warehouse process</a:t>
            </a:r>
            <a:endParaRPr sz="1800"/>
          </a:p>
        </p:txBody>
      </p:sp>
      <p:pic>
        <p:nvPicPr>
          <p:cNvPr id="839" name="Google Shape;83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713" y="2003950"/>
            <a:ext cx="8846567" cy="2745912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72"/>
          <p:cNvSpPr/>
          <p:nvPr/>
        </p:nvSpPr>
        <p:spPr>
          <a:xfrm>
            <a:off x="3718650" y="2306765"/>
            <a:ext cx="234300" cy="636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C800"/>
          </a:solidFill>
          <a:ln cap="flat" cmpd="sng" w="9525">
            <a:solidFill>
              <a:srgbClr val="F1CC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841" name="Google Shape;841;p72"/>
          <p:cNvSpPr/>
          <p:nvPr/>
        </p:nvSpPr>
        <p:spPr>
          <a:xfrm>
            <a:off x="2795800" y="2306750"/>
            <a:ext cx="234300" cy="636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C800"/>
          </a:solidFill>
          <a:ln cap="flat" cmpd="sng" w="9525">
            <a:solidFill>
              <a:srgbClr val="F1CC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842" name="Google Shape;842;p72"/>
          <p:cNvSpPr/>
          <p:nvPr/>
        </p:nvSpPr>
        <p:spPr>
          <a:xfrm>
            <a:off x="2903800" y="3054750"/>
            <a:ext cx="989700" cy="480000"/>
          </a:xfrm>
          <a:prstGeom prst="roundRect">
            <a:avLst>
              <a:gd fmla="val 16667" name="adj"/>
            </a:avLst>
          </a:prstGeom>
          <a:noFill/>
          <a:ln cap="flat" cmpd="sng" w="114300">
            <a:solidFill>
              <a:srgbClr val="FFC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843" name="Google Shape;843;p72"/>
          <p:cNvSpPr/>
          <p:nvPr/>
        </p:nvSpPr>
        <p:spPr>
          <a:xfrm rot="1660800">
            <a:off x="8626514" y="2400216"/>
            <a:ext cx="234429" cy="636457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C800"/>
          </a:solidFill>
          <a:ln cap="flat" cmpd="sng" w="9525">
            <a:solidFill>
              <a:srgbClr val="F1CC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844" name="Google Shape;844;p72"/>
          <p:cNvSpPr/>
          <p:nvPr/>
        </p:nvSpPr>
        <p:spPr>
          <a:xfrm>
            <a:off x="4136975" y="3054750"/>
            <a:ext cx="2308800" cy="480000"/>
          </a:xfrm>
          <a:prstGeom prst="roundRect">
            <a:avLst>
              <a:gd fmla="val 16667" name="adj"/>
            </a:avLst>
          </a:prstGeom>
          <a:noFill/>
          <a:ln cap="flat" cmpd="sng" w="114300">
            <a:solidFill>
              <a:srgbClr val="FFC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845" name="Google Shape;845;p72"/>
          <p:cNvSpPr/>
          <p:nvPr/>
        </p:nvSpPr>
        <p:spPr>
          <a:xfrm rot="1660800">
            <a:off x="4843989" y="2306691"/>
            <a:ext cx="234429" cy="636457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C800"/>
          </a:solidFill>
          <a:ln cap="flat" cmpd="sng" w="9525">
            <a:solidFill>
              <a:srgbClr val="F1CC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846" name="Google Shape;846;p72"/>
          <p:cNvSpPr txBox="1"/>
          <p:nvPr>
            <p:ph idx="4294967295" type="ctrTitle"/>
          </p:nvPr>
        </p:nvSpPr>
        <p:spPr>
          <a:xfrm>
            <a:off x="992625" y="352675"/>
            <a:ext cx="38304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OVERALL CONCLUSIONS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47" name="Google Shape;847;p72"/>
          <p:cNvSpPr/>
          <p:nvPr/>
        </p:nvSpPr>
        <p:spPr>
          <a:xfrm flipH="1">
            <a:off x="375525" y="318475"/>
            <a:ext cx="617100" cy="63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5</a:t>
            </a:r>
            <a:endParaRPr b="1" sz="2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853" name="Google Shape;853;p73"/>
          <p:cNvSpPr txBox="1"/>
          <p:nvPr/>
        </p:nvSpPr>
        <p:spPr>
          <a:xfrm>
            <a:off x="585150" y="1058350"/>
            <a:ext cx="7973700" cy="27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de" sz="2100"/>
              <a:t>check efficiency of workflow (warehouse and loading)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de" sz="2100"/>
              <a:t>increase the amount of measurements in warehouse process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de" sz="2100"/>
              <a:t>increase workforce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de" sz="2100">
                <a:highlight>
                  <a:srgbClr val="FFFF00"/>
                </a:highlight>
              </a:rPr>
              <a:t>something with the</a:t>
            </a:r>
            <a:r>
              <a:rPr lang="de" sz="2100"/>
              <a:t> delivery company</a:t>
            </a:r>
            <a:endParaRPr sz="2100"/>
          </a:p>
        </p:txBody>
      </p:sp>
      <p:sp>
        <p:nvSpPr>
          <p:cNvPr id="854" name="Google Shape;854;p73"/>
          <p:cNvSpPr txBox="1"/>
          <p:nvPr>
            <p:ph idx="4294967295" type="ctrTitle"/>
          </p:nvPr>
        </p:nvSpPr>
        <p:spPr>
          <a:xfrm>
            <a:off x="1036075" y="247950"/>
            <a:ext cx="5681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Overall Conclusions</a:t>
            </a:r>
            <a:endParaRPr/>
          </a:p>
        </p:txBody>
      </p:sp>
      <p:sp>
        <p:nvSpPr>
          <p:cNvPr id="855" name="Google Shape;855;p73"/>
          <p:cNvSpPr/>
          <p:nvPr/>
        </p:nvSpPr>
        <p:spPr>
          <a:xfrm flipH="1">
            <a:off x="375525" y="318475"/>
            <a:ext cx="617100" cy="63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chemeClr val="lt1"/>
                </a:solidFill>
              </a:rPr>
              <a:t>4</a:t>
            </a:r>
            <a:endParaRPr b="1"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/>
          <p:nvPr/>
        </p:nvSpPr>
        <p:spPr>
          <a:xfrm flipH="1" rot="-5400000">
            <a:off x="-1554750" y="1466700"/>
            <a:ext cx="5140800" cy="221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9"/>
          <p:cNvSpPr txBox="1"/>
          <p:nvPr>
            <p:ph idx="9" type="ctrTitle"/>
          </p:nvPr>
        </p:nvSpPr>
        <p:spPr>
          <a:xfrm>
            <a:off x="2703450" y="460150"/>
            <a:ext cx="20616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500">
                <a:latin typeface="Oswald"/>
                <a:ea typeface="Oswald"/>
                <a:cs typeface="Oswald"/>
                <a:sym typeface="Oswald"/>
              </a:rPr>
              <a:t>AGENDA</a:t>
            </a:r>
            <a:endParaRPr sz="35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4" name="Google Shape;204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grpSp>
        <p:nvGrpSpPr>
          <p:cNvPr id="205" name="Google Shape;205;p29"/>
          <p:cNvGrpSpPr/>
          <p:nvPr/>
        </p:nvGrpSpPr>
        <p:grpSpPr>
          <a:xfrm>
            <a:off x="1775800" y="1547513"/>
            <a:ext cx="2792700" cy="2048475"/>
            <a:chOff x="4099850" y="2011275"/>
            <a:chExt cx="2792700" cy="2048475"/>
          </a:xfrm>
        </p:grpSpPr>
        <p:sp>
          <p:nvSpPr>
            <p:cNvPr id="206" name="Google Shape;206;p29"/>
            <p:cNvSpPr/>
            <p:nvPr/>
          </p:nvSpPr>
          <p:spPr>
            <a:xfrm>
              <a:off x="4501550" y="2011275"/>
              <a:ext cx="2391000" cy="39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9E9E9E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ORDER PROCESS FLOW CHART</a:t>
              </a:r>
              <a:endParaRPr>
                <a:solidFill>
                  <a:srgbClr val="9E9E9E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207" name="Google Shape;207;p29"/>
            <p:cNvSpPr/>
            <p:nvPr/>
          </p:nvSpPr>
          <p:spPr>
            <a:xfrm>
              <a:off x="4501550" y="2424994"/>
              <a:ext cx="602700" cy="39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dk1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KPIs</a:t>
              </a:r>
              <a:endPara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208" name="Google Shape;208;p29"/>
            <p:cNvSpPr/>
            <p:nvPr/>
          </p:nvSpPr>
          <p:spPr>
            <a:xfrm>
              <a:off x="4501550" y="2838713"/>
              <a:ext cx="1195200" cy="39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9E9E9E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OUR PROCESS</a:t>
              </a:r>
              <a:endParaRPr>
                <a:solidFill>
                  <a:srgbClr val="9E9E9E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209" name="Google Shape;209;p29"/>
            <p:cNvSpPr/>
            <p:nvPr/>
          </p:nvSpPr>
          <p:spPr>
            <a:xfrm>
              <a:off x="4501550" y="3252431"/>
              <a:ext cx="1195200" cy="39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9E9E9E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OUR FINDINGS</a:t>
              </a:r>
              <a:endParaRPr>
                <a:solidFill>
                  <a:srgbClr val="9E9E9E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210" name="Google Shape;210;p29"/>
            <p:cNvSpPr/>
            <p:nvPr/>
          </p:nvSpPr>
          <p:spPr>
            <a:xfrm>
              <a:off x="4501550" y="3666150"/>
              <a:ext cx="1195200" cy="39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9E9E9E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CONCLUSIONS</a:t>
              </a:r>
              <a:endParaRPr>
                <a:solidFill>
                  <a:srgbClr val="9E9E9E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211" name="Google Shape;211;p29"/>
            <p:cNvSpPr/>
            <p:nvPr/>
          </p:nvSpPr>
          <p:spPr>
            <a:xfrm>
              <a:off x="4099850" y="2011275"/>
              <a:ext cx="401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lt1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1</a:t>
              </a:r>
              <a:endParaRPr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212" name="Google Shape;212;p29"/>
            <p:cNvSpPr/>
            <p:nvPr/>
          </p:nvSpPr>
          <p:spPr>
            <a:xfrm>
              <a:off x="4099850" y="2425000"/>
              <a:ext cx="401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lt1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2</a:t>
              </a:r>
              <a:endParaRPr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213" name="Google Shape;213;p29"/>
            <p:cNvSpPr/>
            <p:nvPr/>
          </p:nvSpPr>
          <p:spPr>
            <a:xfrm>
              <a:off x="4099850" y="2858825"/>
              <a:ext cx="401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lt1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3</a:t>
              </a:r>
              <a:endParaRPr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214" name="Google Shape;214;p29"/>
            <p:cNvSpPr/>
            <p:nvPr/>
          </p:nvSpPr>
          <p:spPr>
            <a:xfrm>
              <a:off x="4099850" y="3292650"/>
              <a:ext cx="401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lt1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4</a:t>
              </a:r>
              <a:endParaRPr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215" name="Google Shape;215;p29"/>
            <p:cNvSpPr/>
            <p:nvPr/>
          </p:nvSpPr>
          <p:spPr>
            <a:xfrm>
              <a:off x="4099850" y="3666150"/>
              <a:ext cx="401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lt1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5</a:t>
              </a:r>
              <a:endParaRPr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861" name="Google Shape;86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713" y="1198800"/>
            <a:ext cx="8846567" cy="27459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2" name="Google Shape;862;p74"/>
          <p:cNvGrpSpPr/>
          <p:nvPr/>
        </p:nvGrpSpPr>
        <p:grpSpPr>
          <a:xfrm>
            <a:off x="8361780" y="-76240"/>
            <a:ext cx="1099343" cy="1095297"/>
            <a:chOff x="3095745" y="3805393"/>
            <a:chExt cx="352840" cy="354717"/>
          </a:xfrm>
        </p:grpSpPr>
        <p:sp>
          <p:nvSpPr>
            <p:cNvPr id="863" name="Google Shape;863;p74"/>
            <p:cNvSpPr/>
            <p:nvPr/>
          </p:nvSpPr>
          <p:spPr>
            <a:xfrm>
              <a:off x="3095745" y="3805393"/>
              <a:ext cx="272093" cy="271711"/>
            </a:xfrm>
            <a:custGeom>
              <a:rect b="b" l="l" r="r" t="t"/>
              <a:pathLst>
                <a:path extrusionOk="0" h="8537" w="8549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rgbClr val="9ECFCB">
                <a:alpha val="6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74"/>
            <p:cNvSpPr/>
            <p:nvPr/>
          </p:nvSpPr>
          <p:spPr>
            <a:xfrm>
              <a:off x="3184798" y="3878883"/>
              <a:ext cx="109550" cy="94018"/>
            </a:xfrm>
            <a:custGeom>
              <a:rect b="b" l="l" r="r" t="t"/>
              <a:pathLst>
                <a:path extrusionOk="0" h="2954" w="3442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rgbClr val="9ECFCB">
                <a:alpha val="6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74"/>
            <p:cNvSpPr/>
            <p:nvPr/>
          </p:nvSpPr>
          <p:spPr>
            <a:xfrm>
              <a:off x="3168120" y="3917331"/>
              <a:ext cx="102707" cy="87016"/>
            </a:xfrm>
            <a:custGeom>
              <a:rect b="b" l="l" r="r" t="t"/>
              <a:pathLst>
                <a:path extrusionOk="0" h="2734" w="3227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rgbClr val="9ECFCB">
                <a:alpha val="6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74"/>
            <p:cNvSpPr/>
            <p:nvPr/>
          </p:nvSpPr>
          <p:spPr>
            <a:xfrm>
              <a:off x="3264749" y="3976275"/>
              <a:ext cx="183836" cy="183836"/>
            </a:xfrm>
            <a:custGeom>
              <a:rect b="b" l="l" r="r" t="t"/>
              <a:pathLst>
                <a:path extrusionOk="0" h="5776" w="5776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rgbClr val="9ECFCB">
                <a:alpha val="6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74"/>
            <p:cNvSpPr/>
            <p:nvPr/>
          </p:nvSpPr>
          <p:spPr>
            <a:xfrm>
              <a:off x="3326526" y="4036907"/>
              <a:ext cx="62541" cy="62573"/>
            </a:xfrm>
            <a:custGeom>
              <a:rect b="b" l="l" r="r" t="t"/>
              <a:pathLst>
                <a:path extrusionOk="0" h="1966" w="1965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rgbClr val="9ECFCB">
                <a:alpha val="6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74"/>
            <p:cNvSpPr/>
            <p:nvPr/>
          </p:nvSpPr>
          <p:spPr>
            <a:xfrm>
              <a:off x="3196542" y="3907687"/>
              <a:ext cx="68238" cy="68238"/>
            </a:xfrm>
            <a:custGeom>
              <a:rect b="b" l="l" r="r" t="t"/>
              <a:pathLst>
                <a:path extrusionOk="0" h="2144" w="2144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rgbClr val="9ECFCB">
                <a:alpha val="6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Google Shape;873;p75"/>
          <p:cNvPicPr preferRelativeResize="0"/>
          <p:nvPr/>
        </p:nvPicPr>
        <p:blipFill rotWithShape="1">
          <a:blip r:embed="rId3">
            <a:alphaModFix/>
          </a:blip>
          <a:srcRect b="0" l="5173" r="-1512" t="0"/>
          <a:stretch/>
        </p:blipFill>
        <p:spPr>
          <a:xfrm flipH="1">
            <a:off x="-130376" y="0"/>
            <a:ext cx="74455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75"/>
          <p:cNvSpPr/>
          <p:nvPr/>
        </p:nvSpPr>
        <p:spPr>
          <a:xfrm rot="5400000">
            <a:off x="4772750" y="373925"/>
            <a:ext cx="2235600" cy="36570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75"/>
          <p:cNvSpPr txBox="1"/>
          <p:nvPr>
            <p:ph type="ctrTitle"/>
          </p:nvPr>
        </p:nvSpPr>
        <p:spPr>
          <a:xfrm>
            <a:off x="4209700" y="2376450"/>
            <a:ext cx="3967200" cy="68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TIME FOR QUESTIONS</a:t>
            </a:r>
            <a:endParaRPr sz="5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76" name="Google Shape;876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21" name="Google Shape;221;p30"/>
          <p:cNvSpPr txBox="1"/>
          <p:nvPr>
            <p:ph idx="4294967295" type="ctrTitle"/>
          </p:nvPr>
        </p:nvSpPr>
        <p:spPr>
          <a:xfrm>
            <a:off x="992625" y="352675"/>
            <a:ext cx="47373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KPIs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2" name="Google Shape;222;p30"/>
          <p:cNvSpPr/>
          <p:nvPr/>
        </p:nvSpPr>
        <p:spPr>
          <a:xfrm flipH="1">
            <a:off x="375525" y="318475"/>
            <a:ext cx="617100" cy="63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chemeClr val="lt1"/>
                </a:solidFill>
              </a:rPr>
              <a:t>2</a:t>
            </a: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223" name="Google Shape;2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50" y="1478700"/>
            <a:ext cx="8846567" cy="2745912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0"/>
          <p:cNvSpPr/>
          <p:nvPr/>
        </p:nvSpPr>
        <p:spPr>
          <a:xfrm>
            <a:off x="1635225" y="1816850"/>
            <a:ext cx="3659700" cy="2336100"/>
          </a:xfrm>
          <a:prstGeom prst="rect">
            <a:avLst/>
          </a:prstGeom>
          <a:solidFill>
            <a:srgbClr val="9E9E9E">
              <a:alpha val="0"/>
            </a:srgbClr>
          </a:solidFill>
          <a:ln cap="flat" cmpd="sng" w="19050">
            <a:solidFill>
              <a:srgbClr val="C737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30" name="Google Shape;230;p31"/>
          <p:cNvSpPr txBox="1"/>
          <p:nvPr>
            <p:ph idx="4294967295" type="ctrTitle"/>
          </p:nvPr>
        </p:nvSpPr>
        <p:spPr>
          <a:xfrm>
            <a:off x="992625" y="352675"/>
            <a:ext cx="47373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KPIs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1" name="Google Shape;231;p31"/>
          <p:cNvSpPr/>
          <p:nvPr/>
        </p:nvSpPr>
        <p:spPr>
          <a:xfrm flipH="1">
            <a:off x="375525" y="318475"/>
            <a:ext cx="617100" cy="63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chemeClr val="lt1"/>
                </a:solidFill>
              </a:rPr>
              <a:t>2</a:t>
            </a: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232" name="Google Shape;2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50" y="1478700"/>
            <a:ext cx="8846567" cy="2745912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1"/>
          <p:cNvSpPr/>
          <p:nvPr/>
        </p:nvSpPr>
        <p:spPr>
          <a:xfrm>
            <a:off x="1635225" y="1816850"/>
            <a:ext cx="3659700" cy="2336100"/>
          </a:xfrm>
          <a:prstGeom prst="rect">
            <a:avLst/>
          </a:prstGeom>
          <a:solidFill>
            <a:srgbClr val="9E9E9E">
              <a:alpha val="0"/>
            </a:srgbClr>
          </a:solidFill>
          <a:ln cap="flat" cmpd="sng" w="19050">
            <a:solidFill>
              <a:srgbClr val="C737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grpSp>
        <p:nvGrpSpPr>
          <p:cNvPr id="234" name="Google Shape;234;p31"/>
          <p:cNvGrpSpPr/>
          <p:nvPr/>
        </p:nvGrpSpPr>
        <p:grpSpPr>
          <a:xfrm>
            <a:off x="5313000" y="539650"/>
            <a:ext cx="3792600" cy="4210200"/>
            <a:chOff x="5313000" y="539650"/>
            <a:chExt cx="3792600" cy="4210200"/>
          </a:xfrm>
        </p:grpSpPr>
        <p:sp>
          <p:nvSpPr>
            <p:cNvPr id="235" name="Google Shape;235;p31"/>
            <p:cNvSpPr/>
            <p:nvPr/>
          </p:nvSpPr>
          <p:spPr>
            <a:xfrm>
              <a:off x="5313000" y="539650"/>
              <a:ext cx="3792600" cy="4210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tamaran Light"/>
                <a:ea typeface="Catamaran Light"/>
                <a:cs typeface="Catamaran Light"/>
                <a:sym typeface="Catamaran Light"/>
              </a:endParaRPr>
            </a:p>
          </p:txBody>
        </p:sp>
        <p:sp>
          <p:nvSpPr>
            <p:cNvPr id="236" name="Google Shape;236;p31"/>
            <p:cNvSpPr/>
            <p:nvPr/>
          </p:nvSpPr>
          <p:spPr>
            <a:xfrm>
              <a:off x="5807450" y="1423125"/>
              <a:ext cx="2673000" cy="3936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lt1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KPI 1 : Order Fulfillment Time</a:t>
              </a:r>
              <a:endParaRPr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237" name="Google Shape;237;p31"/>
            <p:cNvSpPr/>
            <p:nvPr/>
          </p:nvSpPr>
          <p:spPr>
            <a:xfrm>
              <a:off x="5427450" y="1993725"/>
              <a:ext cx="3297300" cy="21267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Helvetica Neue"/>
                <a:buChar char="●"/>
              </a:pPr>
              <a:r>
                <a:rPr lang="de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Measures time from “Order received” to “Order Ready to Ship” in days</a:t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Helvetica Neue"/>
                <a:buChar char="●"/>
              </a:pPr>
              <a:r>
                <a:rPr lang="de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Calculation: </a:t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“Ready to Ship Date” - “Order Date”</a:t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3048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Helvetica Neue"/>
                <a:buChar char="●"/>
              </a:pPr>
              <a:r>
                <a:rPr lang="de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Validate: </a:t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Order preparation time takes 2 days </a:t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50" y="1478700"/>
            <a:ext cx="8846567" cy="2745912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44" name="Google Shape;244;p32"/>
          <p:cNvSpPr txBox="1"/>
          <p:nvPr>
            <p:ph idx="4294967295" type="ctrTitle"/>
          </p:nvPr>
        </p:nvSpPr>
        <p:spPr>
          <a:xfrm>
            <a:off x="992625" y="352675"/>
            <a:ext cx="47373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KPIs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5" name="Google Shape;245;p32"/>
          <p:cNvSpPr/>
          <p:nvPr/>
        </p:nvSpPr>
        <p:spPr>
          <a:xfrm flipH="1">
            <a:off x="375525" y="318475"/>
            <a:ext cx="617100" cy="63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chemeClr val="lt1"/>
                </a:solidFill>
              </a:rPr>
              <a:t>2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246" name="Google Shape;246;p32"/>
          <p:cNvSpPr/>
          <p:nvPr/>
        </p:nvSpPr>
        <p:spPr>
          <a:xfrm>
            <a:off x="4067700" y="1816850"/>
            <a:ext cx="2478900" cy="2336100"/>
          </a:xfrm>
          <a:prstGeom prst="rect">
            <a:avLst/>
          </a:prstGeom>
          <a:solidFill>
            <a:srgbClr val="9E9E9E">
              <a:alpha val="0"/>
            </a:srgbClr>
          </a:solidFill>
          <a:ln cap="flat" cmpd="sng" w="19050">
            <a:solidFill>
              <a:srgbClr val="C737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grpSp>
        <p:nvGrpSpPr>
          <p:cNvPr id="247" name="Google Shape;247;p32"/>
          <p:cNvGrpSpPr/>
          <p:nvPr/>
        </p:nvGrpSpPr>
        <p:grpSpPr>
          <a:xfrm>
            <a:off x="50100" y="1077225"/>
            <a:ext cx="3956400" cy="3797700"/>
            <a:chOff x="50100" y="1077225"/>
            <a:chExt cx="3956400" cy="3797700"/>
          </a:xfrm>
        </p:grpSpPr>
        <p:sp>
          <p:nvSpPr>
            <p:cNvPr id="248" name="Google Shape;248;p32"/>
            <p:cNvSpPr/>
            <p:nvPr/>
          </p:nvSpPr>
          <p:spPr>
            <a:xfrm>
              <a:off x="50100" y="1077225"/>
              <a:ext cx="3956400" cy="37977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tamaran Light"/>
                <a:ea typeface="Catamaran Light"/>
                <a:cs typeface="Catamaran Light"/>
                <a:sym typeface="Catamaran Light"/>
              </a:endParaRPr>
            </a:p>
          </p:txBody>
        </p:sp>
        <p:sp>
          <p:nvSpPr>
            <p:cNvPr id="249" name="Google Shape;249;p32"/>
            <p:cNvSpPr/>
            <p:nvPr/>
          </p:nvSpPr>
          <p:spPr>
            <a:xfrm>
              <a:off x="702050" y="1423125"/>
              <a:ext cx="2673000" cy="3936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lt1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KPI 2 : Order Loading Time</a:t>
              </a:r>
              <a:endParaRPr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250" name="Google Shape;250;p32"/>
            <p:cNvSpPr/>
            <p:nvPr/>
          </p:nvSpPr>
          <p:spPr>
            <a:xfrm>
              <a:off x="282125" y="1993725"/>
              <a:ext cx="3489600" cy="21267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Helvetica Neue"/>
                <a:buChar char="●"/>
              </a:pPr>
              <a:r>
                <a:rPr lang="de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Measures time from “Order Ready to Ship” to “On Truck Scan Date”  in days</a:t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Helvetica Neue"/>
                <a:buChar char="●"/>
              </a:pPr>
              <a:r>
                <a:rPr lang="de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Calculation: </a:t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45720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“</a:t>
              </a:r>
              <a:r>
                <a:rPr lang="de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On Truck Scan Date</a:t>
              </a:r>
              <a:r>
                <a:rPr lang="de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” - “Ready to Ship Date”</a:t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Helvetica Neue"/>
                <a:buChar char="●"/>
              </a:pPr>
              <a:r>
                <a:rPr lang="de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Validate: </a:t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Order loading time takes 1 day for Standard Processing and same day for Express Processing</a:t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50" y="1478700"/>
            <a:ext cx="8846567" cy="2745912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57" name="Google Shape;257;p33"/>
          <p:cNvSpPr txBox="1"/>
          <p:nvPr>
            <p:ph idx="4294967295" type="ctrTitle"/>
          </p:nvPr>
        </p:nvSpPr>
        <p:spPr>
          <a:xfrm>
            <a:off x="992625" y="352675"/>
            <a:ext cx="47373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"/>
                <a:ea typeface="Oswald"/>
                <a:cs typeface="Oswald"/>
                <a:sym typeface="Oswald"/>
              </a:rPr>
              <a:t>KPIs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8" name="Google Shape;258;p33"/>
          <p:cNvSpPr/>
          <p:nvPr/>
        </p:nvSpPr>
        <p:spPr>
          <a:xfrm flipH="1">
            <a:off x="375525" y="318475"/>
            <a:ext cx="617100" cy="63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chemeClr val="lt1"/>
                </a:solidFill>
              </a:rPr>
              <a:t>2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259" name="Google Shape;259;p33"/>
          <p:cNvSpPr/>
          <p:nvPr/>
        </p:nvSpPr>
        <p:spPr>
          <a:xfrm>
            <a:off x="5337700" y="1816850"/>
            <a:ext cx="3654000" cy="2336100"/>
          </a:xfrm>
          <a:prstGeom prst="rect">
            <a:avLst/>
          </a:prstGeom>
          <a:solidFill>
            <a:srgbClr val="9E9E9E">
              <a:alpha val="0"/>
            </a:srgbClr>
          </a:solidFill>
          <a:ln cap="flat" cmpd="sng" w="19050">
            <a:solidFill>
              <a:srgbClr val="C737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grpSp>
        <p:nvGrpSpPr>
          <p:cNvPr id="260" name="Google Shape;260;p33"/>
          <p:cNvGrpSpPr/>
          <p:nvPr/>
        </p:nvGrpSpPr>
        <p:grpSpPr>
          <a:xfrm>
            <a:off x="50100" y="1077225"/>
            <a:ext cx="5238900" cy="3797700"/>
            <a:chOff x="50100" y="1077225"/>
            <a:chExt cx="5238900" cy="3797700"/>
          </a:xfrm>
        </p:grpSpPr>
        <p:sp>
          <p:nvSpPr>
            <p:cNvPr id="261" name="Google Shape;261;p33"/>
            <p:cNvSpPr/>
            <p:nvPr/>
          </p:nvSpPr>
          <p:spPr>
            <a:xfrm>
              <a:off x="50100" y="1077225"/>
              <a:ext cx="5238900" cy="37977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tamaran Light"/>
                <a:ea typeface="Catamaran Light"/>
                <a:cs typeface="Catamaran Light"/>
                <a:sym typeface="Catamaran Light"/>
              </a:endParaRPr>
            </a:p>
          </p:txBody>
        </p:sp>
        <p:sp>
          <p:nvSpPr>
            <p:cNvPr id="262" name="Google Shape;262;p33"/>
            <p:cNvSpPr/>
            <p:nvPr/>
          </p:nvSpPr>
          <p:spPr>
            <a:xfrm>
              <a:off x="1235450" y="1423125"/>
              <a:ext cx="2673000" cy="3936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lt1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KPI 3 : Order Delivery Time</a:t>
              </a:r>
              <a:endParaRPr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263" name="Google Shape;263;p33"/>
            <p:cNvSpPr/>
            <p:nvPr/>
          </p:nvSpPr>
          <p:spPr>
            <a:xfrm>
              <a:off x="756525" y="1993725"/>
              <a:ext cx="3654000" cy="21267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Helvetica Neue"/>
                <a:buChar char="●"/>
              </a:pPr>
              <a:r>
                <a:rPr lang="de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Measures time from “Order on Truck” to “Order Delivered” in days</a:t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Helvetica Neue"/>
                <a:buChar char="●"/>
              </a:pPr>
              <a:r>
                <a:rPr lang="de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Calculation: </a:t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45720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“Arrival Scan Date” - “On Truck Scan Date”</a:t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Helvetica Neue"/>
                <a:buChar char="●"/>
              </a:pPr>
              <a:r>
                <a:rPr lang="de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Validate: </a:t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Order delivery time takes 3 days as Logistics Company calculated</a:t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387771"/>
      </a:accent1>
      <a:accent2>
        <a:srgbClr val="212121"/>
      </a:accent2>
      <a:accent3>
        <a:srgbClr val="9ECFCB"/>
      </a:accent3>
      <a:accent4>
        <a:srgbClr val="289C91"/>
      </a:accent4>
      <a:accent5>
        <a:srgbClr val="619792"/>
      </a:accent5>
      <a:accent6>
        <a:srgbClr val="384C4B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